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Default Extension="svg" ContentType="image/sv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Default Extension="fntdata" ContentType="application/x-fontdata"/>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Default Extension="wdp" ContentType="image/vnd.ms-photo"/>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8" r:id="rId3"/>
    <p:sldId id="259" r:id="rId4"/>
    <p:sldId id="262" r:id="rId5"/>
    <p:sldId id="266" r:id="rId6"/>
    <p:sldId id="267" r:id="rId7"/>
    <p:sldId id="268" r:id="rId8"/>
    <p:sldId id="269" r:id="rId9"/>
    <p:sldId id="270" r:id="rId10"/>
    <p:sldId id="271" r:id="rId11"/>
    <p:sldId id="272" r:id="rId12"/>
    <p:sldId id="273" r:id="rId13"/>
    <p:sldId id="274" r:id="rId14"/>
    <p:sldId id="275" r:id="rId15"/>
    <p:sldId id="276" r:id="rId16"/>
    <p:sldId id="277" r:id="rId17"/>
    <p:sldId id="278" r:id="rId18"/>
    <p:sldId id="279" r:id="rId19"/>
    <p:sldId id="280" r:id="rId20"/>
    <p:sldId id="281" r:id="rId21"/>
    <p:sldId id="282" r:id="rId22"/>
    <p:sldId id="283" r:id="rId23"/>
    <p:sldId id="284" r:id="rId24"/>
    <p:sldId id="285" r:id="rId25"/>
    <p:sldId id="286" r:id="rId26"/>
    <p:sldId id="287" r:id="rId27"/>
    <p:sldId id="288" r:id="rId28"/>
    <p:sldId id="289" r:id="rId29"/>
    <p:sldId id="290" r:id="rId30"/>
    <p:sldId id="291" r:id="rId31"/>
    <p:sldId id="292" r:id="rId32"/>
    <p:sldId id="293" r:id="rId33"/>
    <p:sldId id="294" r:id="rId34"/>
    <p:sldId id="265" r:id="rId35"/>
  </p:sldIdLst>
  <p:sldSz cx="18288000" cy="10287000"/>
  <p:notesSz cx="6858000" cy="9144000"/>
  <p:embeddedFontLst>
    <p:embeddedFont>
      <p:font typeface="Calibri" pitchFamily="34" charset="0"/>
      <p:regular r:id="rId36"/>
      <p:bold r:id="rId37"/>
      <p:italic r:id="rId38"/>
      <p:boldItalic r:id="rId39"/>
    </p:embeddedFont>
    <p:embeddedFont>
      <p:font typeface="Mangal" pitchFamily="18" charset="0"/>
      <p:regular r:id="rId40"/>
      <p:bold r:id="rId4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2794C"/>
    <a:srgbClr val="CB997E"/>
    <a:srgbClr val="6B705C"/>
    <a:srgbClr val="F8F5ED"/>
    <a:srgbClr val="B7B7A4"/>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autoAdjust="0"/>
    <p:restoredTop sz="94622" autoAdjust="0"/>
  </p:normalViewPr>
  <p:slideViewPr>
    <p:cSldViewPr>
      <p:cViewPr varScale="1">
        <p:scale>
          <a:sx n="46" d="100"/>
          <a:sy n="46" d="100"/>
        </p:scale>
        <p:origin x="-738"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4.fntdata"/><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font" Target="fonts/font3.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font" Target="fonts/font6.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font" Target="fonts/font2.fntdata"/><Relationship Id="rId40" Type="http://schemas.openxmlformats.org/officeDocument/2006/relationships/font" Target="fonts/font5.fntdata"/><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mc:Choice xmlns="" xmlns:p14="http://schemas.microsoft.com/office/powerpoint/2010/main" Requires="p14">
      <p:transition spd="slow" p14:dur="1250" advClick="0">
        <p14:reveal/>
      </p:transition>
    </mc:Choice>
    <mc:Fallback>
      <p:transition spd="slow" advClick="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mc:Choice xmlns="" xmlns:p14="http://schemas.microsoft.com/office/powerpoint/2010/main" Requires="p14">
      <p:transition spd="slow" p14:dur="1250" advClick="0">
        <p14:reveal/>
      </p:transition>
    </mc:Choice>
    <mc:Fallback>
      <p:transition spd="slow" advClick="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mc:Choice xmlns="" xmlns:p14="http://schemas.microsoft.com/office/powerpoint/2010/main" Requires="p14">
      <p:transition spd="slow" p14:dur="1250" advClick="0">
        <p14:reveal/>
      </p:transition>
    </mc:Choice>
    <mc:Fallback>
      <p:transition spd="slow" advClick="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mc:Choice xmlns="" xmlns:p14="http://schemas.microsoft.com/office/powerpoint/2010/main" Requires="p14">
      <p:transition spd="slow" p14:dur="1250" advClick="0">
        <p14:reveal/>
      </p:transition>
    </mc:Choice>
    <mc:Fallback>
      <p:transition spd="slow" advClick="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mc:Choice xmlns="" xmlns:p14="http://schemas.microsoft.com/office/powerpoint/2010/main" Requires="p14">
      <p:transition spd="slow" p14:dur="1250" advClick="0">
        <p14:reveal/>
      </p:transition>
    </mc:Choice>
    <mc:Fallback>
      <p:transition spd="slow" advClick="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mc:Choice xmlns="" xmlns:p14="http://schemas.microsoft.com/office/powerpoint/2010/main" Requires="p14">
      <p:transition spd="slow" p14:dur="1250" advClick="0">
        <p14:reveal/>
      </p:transition>
    </mc:Choice>
    <mc:Fallback>
      <p:transition spd="slow" advClick="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mc:Choice xmlns="" xmlns:p14="http://schemas.microsoft.com/office/powerpoint/2010/main" Requires="p14">
      <p:transition spd="slow" p14:dur="1250" advClick="0">
        <p14:reveal/>
      </p:transition>
    </mc:Choice>
    <mc:Fallback>
      <p:transition spd="slow" advClick="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mc:Choice xmlns="" xmlns:p14="http://schemas.microsoft.com/office/powerpoint/2010/main" Requires="p14">
      <p:transition spd="slow" p14:dur="1250" advClick="0">
        <p14:reveal/>
      </p:transition>
    </mc:Choice>
    <mc:Fallback>
      <p:transition spd="slow" advClick="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mc:Choice xmlns="" xmlns:p14="http://schemas.microsoft.com/office/powerpoint/2010/main" Requires="p14">
      <p:transition spd="slow" p14:dur="1250" advClick="0">
        <p14:reveal/>
      </p:transition>
    </mc:Choice>
    <mc:Fallback>
      <p:transition spd="slow" advClick="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mc:Choice xmlns="" xmlns:p14="http://schemas.microsoft.com/office/powerpoint/2010/main" Requires="p14">
      <p:transition spd="slow" p14:dur="1250" advClick="0">
        <p14:reveal/>
      </p:transition>
    </mc:Choice>
    <mc:Fallback>
      <p:transition spd="slow" advClick="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mc:Choice xmlns="" xmlns:p14="http://schemas.microsoft.com/office/powerpoint/2010/main" Requires="p14">
      <p:transition spd="slow" p14:dur="1250" advClick="0">
        <p14:reveal/>
      </p:transition>
    </mc:Choice>
    <mc:Fallback>
      <p:transition spd="slow" advClick="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7/18/2024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 xmlns:p14="http://schemas.microsoft.com/office/powerpoint/2010/main" Requires="p14">
      <p:transition spd="slow" p14:dur="1250" advClick="0">
        <p14:reveal/>
      </p:transition>
    </mc:Choice>
    <mc:Fallback>
      <p:transition spd="slow" advClick="0">
        <p:fade/>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2.png"/><Relationship Id="rId1" Type="http://schemas.openxmlformats.org/officeDocument/2006/relationships/slideLayout" Target="../slideLayouts/slideLayout7.xml"/><Relationship Id="rId5" Type="http://schemas.microsoft.com/office/2007/relationships/hdphoto" Target="../media/hdphoto1.wdp"/><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4.png"/><Relationship Id="rId1" Type="http://schemas.openxmlformats.org/officeDocument/2006/relationships/slideLayout" Target="../slideLayouts/slideLayout7.xml"/><Relationship Id="rId6" Type="http://schemas.microsoft.com/office/2007/relationships/hdphoto" Target="../media/hdphoto1.wdp"/><Relationship Id="rId5" Type="http://schemas.openxmlformats.org/officeDocument/2006/relationships/image" Target="../media/image3.png"/><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4.png"/><Relationship Id="rId1" Type="http://schemas.openxmlformats.org/officeDocument/2006/relationships/slideLayout" Target="../slideLayouts/slideLayout7.xml"/><Relationship Id="rId5" Type="http://schemas.microsoft.com/office/2007/relationships/hdphoto" Target="../media/hdphoto1.wdp"/><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4.png"/><Relationship Id="rId1" Type="http://schemas.openxmlformats.org/officeDocument/2006/relationships/slideLayout" Target="../slideLayouts/slideLayout7.xml"/><Relationship Id="rId5" Type="http://schemas.microsoft.com/office/2007/relationships/hdphoto" Target="../media/hdphoto1.wdp"/><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2.png"/><Relationship Id="rId1" Type="http://schemas.openxmlformats.org/officeDocument/2006/relationships/slideLayout" Target="../slideLayouts/slideLayout7.xml"/><Relationship Id="rId5" Type="http://schemas.microsoft.com/office/2007/relationships/hdphoto" Target="../media/hdphoto1.wdp"/><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4.png"/><Relationship Id="rId1" Type="http://schemas.openxmlformats.org/officeDocument/2006/relationships/slideLayout" Target="../slideLayouts/slideLayout7.xml"/><Relationship Id="rId5" Type="http://schemas.microsoft.com/office/2007/relationships/hdphoto" Target="../media/hdphoto1.wdp"/><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4.png"/><Relationship Id="rId1" Type="http://schemas.openxmlformats.org/officeDocument/2006/relationships/slideLayout" Target="../slideLayouts/slideLayout7.xml"/><Relationship Id="rId5" Type="http://schemas.microsoft.com/office/2007/relationships/hdphoto" Target="../media/hdphoto1.wdp"/><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4.png"/><Relationship Id="rId1" Type="http://schemas.openxmlformats.org/officeDocument/2006/relationships/slideLayout" Target="../slideLayouts/slideLayout7.xml"/><Relationship Id="rId5" Type="http://schemas.microsoft.com/office/2007/relationships/hdphoto" Target="../media/hdphoto1.wdp"/><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2.png"/><Relationship Id="rId1" Type="http://schemas.openxmlformats.org/officeDocument/2006/relationships/slideLayout" Target="../slideLayouts/slideLayout7.xml"/><Relationship Id="rId5" Type="http://schemas.microsoft.com/office/2007/relationships/hdphoto" Target="../media/hdphoto1.wdp"/><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4.png"/><Relationship Id="rId1" Type="http://schemas.openxmlformats.org/officeDocument/2006/relationships/slideLayout" Target="../slideLayouts/slideLayout7.xml"/><Relationship Id="rId5" Type="http://schemas.microsoft.com/office/2007/relationships/hdphoto" Target="../media/hdphoto1.wdp"/><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2.png"/><Relationship Id="rId1" Type="http://schemas.openxmlformats.org/officeDocument/2006/relationships/slideLayout" Target="../slideLayouts/slideLayout7.xml"/><Relationship Id="rId5" Type="http://schemas.microsoft.com/office/2007/relationships/hdphoto" Target="../media/hdphoto1.wdp"/><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4.png"/><Relationship Id="rId1" Type="http://schemas.openxmlformats.org/officeDocument/2006/relationships/slideLayout" Target="../slideLayouts/slideLayout7.xml"/><Relationship Id="rId5" Type="http://schemas.microsoft.com/office/2007/relationships/hdphoto" Target="../media/hdphoto1.wdp"/><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4.png"/><Relationship Id="rId1" Type="http://schemas.openxmlformats.org/officeDocument/2006/relationships/slideLayout" Target="../slideLayouts/slideLayout7.xml"/><Relationship Id="rId5" Type="http://schemas.microsoft.com/office/2007/relationships/hdphoto" Target="../media/hdphoto1.wdp"/><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2.png"/><Relationship Id="rId1" Type="http://schemas.openxmlformats.org/officeDocument/2006/relationships/slideLayout" Target="../slideLayouts/slideLayout7.xml"/><Relationship Id="rId5" Type="http://schemas.microsoft.com/office/2007/relationships/hdphoto" Target="../media/hdphoto1.wdp"/><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4.png"/><Relationship Id="rId1" Type="http://schemas.openxmlformats.org/officeDocument/2006/relationships/slideLayout" Target="../slideLayouts/slideLayout7.xml"/><Relationship Id="rId5" Type="http://schemas.microsoft.com/office/2007/relationships/hdphoto" Target="../media/hdphoto1.wdp"/><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4.png"/><Relationship Id="rId1" Type="http://schemas.openxmlformats.org/officeDocument/2006/relationships/slideLayout" Target="../slideLayouts/slideLayout7.xml"/><Relationship Id="rId5" Type="http://schemas.microsoft.com/office/2007/relationships/hdphoto" Target="../media/hdphoto1.wdp"/><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4.png"/><Relationship Id="rId1" Type="http://schemas.openxmlformats.org/officeDocument/2006/relationships/slideLayout" Target="../slideLayouts/slideLayout7.xml"/><Relationship Id="rId5" Type="http://schemas.microsoft.com/office/2007/relationships/hdphoto" Target="../media/hdphoto1.wdp"/><Relationship Id="rId4" Type="http://schemas.openxmlformats.org/officeDocument/2006/relationships/image" Target="../media/image3.png"/></Relationships>
</file>

<file path=ppt/slides/_rels/slide2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2.png"/><Relationship Id="rId1" Type="http://schemas.openxmlformats.org/officeDocument/2006/relationships/slideLayout" Target="../slideLayouts/slideLayout7.xml"/><Relationship Id="rId5" Type="http://schemas.microsoft.com/office/2007/relationships/hdphoto" Target="../media/hdphoto1.wdp"/><Relationship Id="rId4" Type="http://schemas.openxmlformats.org/officeDocument/2006/relationships/image" Target="../media/image3.png"/></Relationships>
</file>

<file path=ppt/slides/_rels/slide27.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4.png"/><Relationship Id="rId1" Type="http://schemas.openxmlformats.org/officeDocument/2006/relationships/slideLayout" Target="../slideLayouts/slideLayout7.xml"/><Relationship Id="rId5" Type="http://schemas.microsoft.com/office/2007/relationships/hdphoto" Target="../media/hdphoto1.wdp"/><Relationship Id="rId4" Type="http://schemas.openxmlformats.org/officeDocument/2006/relationships/image" Target="../media/image3.png"/></Relationships>
</file>

<file path=ppt/slides/_rels/slide28.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4.png"/><Relationship Id="rId1" Type="http://schemas.openxmlformats.org/officeDocument/2006/relationships/slideLayout" Target="../slideLayouts/slideLayout7.xml"/><Relationship Id="rId5" Type="http://schemas.microsoft.com/office/2007/relationships/hdphoto" Target="../media/hdphoto1.wdp"/><Relationship Id="rId4" Type="http://schemas.openxmlformats.org/officeDocument/2006/relationships/image" Target="../media/image3.png"/></Relationships>
</file>

<file path=ppt/slides/_rels/slide29.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4.png"/><Relationship Id="rId1" Type="http://schemas.openxmlformats.org/officeDocument/2006/relationships/slideLayout" Target="../slideLayouts/slideLayout7.xml"/><Relationship Id="rId5" Type="http://schemas.microsoft.com/office/2007/relationships/hdphoto" Target="../media/hdphoto1.wdp"/><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4.png"/><Relationship Id="rId1" Type="http://schemas.openxmlformats.org/officeDocument/2006/relationships/slideLayout" Target="../slideLayouts/slideLayout7.xml"/><Relationship Id="rId5" Type="http://schemas.microsoft.com/office/2007/relationships/hdphoto" Target="../media/hdphoto1.wdp"/><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2.png"/><Relationship Id="rId1" Type="http://schemas.openxmlformats.org/officeDocument/2006/relationships/slideLayout" Target="../slideLayouts/slideLayout7.xml"/><Relationship Id="rId5" Type="http://schemas.microsoft.com/office/2007/relationships/hdphoto" Target="../media/hdphoto1.wdp"/><Relationship Id="rId4" Type="http://schemas.openxmlformats.org/officeDocument/2006/relationships/image" Target="../media/image3.png"/></Relationships>
</file>

<file path=ppt/slides/_rels/slide31.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4.png"/><Relationship Id="rId1" Type="http://schemas.openxmlformats.org/officeDocument/2006/relationships/slideLayout" Target="../slideLayouts/slideLayout7.xml"/><Relationship Id="rId5" Type="http://schemas.microsoft.com/office/2007/relationships/hdphoto" Target="../media/hdphoto1.wdp"/><Relationship Id="rId4" Type="http://schemas.openxmlformats.org/officeDocument/2006/relationships/image" Target="../media/image3.png"/></Relationships>
</file>

<file path=ppt/slides/_rels/slide32.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4.png"/><Relationship Id="rId1" Type="http://schemas.openxmlformats.org/officeDocument/2006/relationships/slideLayout" Target="../slideLayouts/slideLayout7.xml"/><Relationship Id="rId5" Type="http://schemas.microsoft.com/office/2007/relationships/hdphoto" Target="../media/hdphoto1.wdp"/><Relationship Id="rId4" Type="http://schemas.openxmlformats.org/officeDocument/2006/relationships/image" Target="../media/image3.png"/></Relationships>
</file>

<file path=ppt/slides/_rels/slide33.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4.png"/><Relationship Id="rId1" Type="http://schemas.openxmlformats.org/officeDocument/2006/relationships/slideLayout" Target="../slideLayouts/slideLayout7.xml"/><Relationship Id="rId5" Type="http://schemas.microsoft.com/office/2007/relationships/hdphoto" Target="../media/hdphoto1.wdp"/><Relationship Id="rId4" Type="http://schemas.openxmlformats.org/officeDocument/2006/relationships/image" Target="../media/image3.png"/></Relationships>
</file>

<file path=ppt/slides/_rels/slide3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4.png"/><Relationship Id="rId1" Type="http://schemas.openxmlformats.org/officeDocument/2006/relationships/slideLayout" Target="../slideLayouts/slideLayout7.xml"/><Relationship Id="rId5" Type="http://schemas.microsoft.com/office/2007/relationships/hdphoto" Target="../media/hdphoto1.wdp"/><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4.png"/><Relationship Id="rId1" Type="http://schemas.openxmlformats.org/officeDocument/2006/relationships/slideLayout" Target="../slideLayouts/slideLayout7.xml"/><Relationship Id="rId5" Type="http://schemas.microsoft.com/office/2007/relationships/hdphoto" Target="../media/hdphoto1.wdp"/><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2.png"/><Relationship Id="rId1" Type="http://schemas.openxmlformats.org/officeDocument/2006/relationships/slideLayout" Target="../slideLayouts/slideLayout7.xml"/><Relationship Id="rId5" Type="http://schemas.microsoft.com/office/2007/relationships/hdphoto" Target="../media/hdphoto1.wdp"/><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4.png"/><Relationship Id="rId1" Type="http://schemas.openxmlformats.org/officeDocument/2006/relationships/slideLayout" Target="../slideLayouts/slideLayout7.xml"/><Relationship Id="rId5" Type="http://schemas.microsoft.com/office/2007/relationships/hdphoto" Target="../media/hdphoto1.wdp"/><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4.png"/><Relationship Id="rId1" Type="http://schemas.openxmlformats.org/officeDocument/2006/relationships/slideLayout" Target="../slideLayouts/slideLayout7.xml"/><Relationship Id="rId5" Type="http://schemas.microsoft.com/office/2007/relationships/hdphoto" Target="../media/hdphoto1.wdp"/><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4.png"/><Relationship Id="rId1" Type="http://schemas.openxmlformats.org/officeDocument/2006/relationships/slideLayout" Target="../slideLayouts/slideLayout7.xml"/><Relationship Id="rId5" Type="http://schemas.microsoft.com/office/2007/relationships/hdphoto" Target="../media/hdphoto1.wdp"/><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8F5ED"/>
        </a:solidFill>
        <a:effectLst/>
      </p:bgPr>
    </p:bg>
    <p:spTree>
      <p:nvGrpSpPr>
        <p:cNvPr id="1" name=""/>
        <p:cNvGrpSpPr/>
        <p:nvPr/>
      </p:nvGrpSpPr>
      <p:grpSpPr>
        <a:xfrm>
          <a:off x="0" y="0"/>
          <a:ext cx="0" cy="0"/>
          <a:chOff x="0" y="0"/>
          <a:chExt cx="0" cy="0"/>
        </a:xfrm>
      </p:grpSpPr>
      <p:grpSp>
        <p:nvGrpSpPr>
          <p:cNvPr id="2" name="Group 2"/>
          <p:cNvGrpSpPr/>
          <p:nvPr/>
        </p:nvGrpSpPr>
        <p:grpSpPr>
          <a:xfrm>
            <a:off x="11201400" y="0"/>
            <a:ext cx="7086601" cy="10287000"/>
            <a:chOff x="0" y="0"/>
            <a:chExt cx="1004237" cy="2709333"/>
          </a:xfrm>
        </p:grpSpPr>
        <p:sp>
          <p:nvSpPr>
            <p:cNvPr id="3" name="Freeform 3"/>
            <p:cNvSpPr/>
            <p:nvPr/>
          </p:nvSpPr>
          <p:spPr>
            <a:xfrm>
              <a:off x="0" y="0"/>
              <a:ext cx="1004237" cy="2709333"/>
            </a:xfrm>
            <a:custGeom>
              <a:avLst/>
              <a:gdLst/>
              <a:ahLst/>
              <a:cxnLst/>
              <a:rect l="l" t="t" r="r" b="b"/>
              <a:pathLst>
                <a:path w="1004237" h="2709333">
                  <a:moveTo>
                    <a:pt x="0" y="0"/>
                  </a:moveTo>
                  <a:lnTo>
                    <a:pt x="1004237" y="0"/>
                  </a:lnTo>
                  <a:lnTo>
                    <a:pt x="1004237" y="2709333"/>
                  </a:lnTo>
                  <a:lnTo>
                    <a:pt x="0" y="2709333"/>
                  </a:lnTo>
                  <a:close/>
                </a:path>
              </a:pathLst>
            </a:custGeom>
            <a:solidFill>
              <a:srgbClr val="A5A58D"/>
            </a:solidFill>
          </p:spPr>
        </p:sp>
        <p:sp>
          <p:nvSpPr>
            <p:cNvPr id="4" name="TextBox 4"/>
            <p:cNvSpPr txBox="1"/>
            <p:nvPr/>
          </p:nvSpPr>
          <p:spPr>
            <a:xfrm>
              <a:off x="0" y="-38100"/>
              <a:ext cx="1004237" cy="2747433"/>
            </a:xfrm>
            <a:prstGeom prst="rect">
              <a:avLst/>
            </a:prstGeom>
          </p:spPr>
          <p:txBody>
            <a:bodyPr lIns="50800" tIns="50800" rIns="50800" bIns="50800" rtlCol="0" anchor="ctr"/>
            <a:lstStyle/>
            <a:p>
              <a:pPr algn="ctr">
                <a:lnSpc>
                  <a:spcPts val="2800"/>
                </a:lnSpc>
              </a:pPr>
              <a:endParaRPr/>
            </a:p>
          </p:txBody>
        </p:sp>
      </p:grpSp>
      <p:sp>
        <p:nvSpPr>
          <p:cNvPr id="5" name="Freeform 5"/>
          <p:cNvSpPr/>
          <p:nvPr/>
        </p:nvSpPr>
        <p:spPr>
          <a:xfrm>
            <a:off x="10441297" y="4507327"/>
            <a:ext cx="1558861" cy="1558861"/>
          </a:xfrm>
          <a:custGeom>
            <a:avLst/>
            <a:gdLst/>
            <a:ahLst/>
            <a:cxnLst/>
            <a:rect l="l" t="t" r="r" b="b"/>
            <a:pathLst>
              <a:path w="1558861" h="1558861">
                <a:moveTo>
                  <a:pt x="0" y="0"/>
                </a:moveTo>
                <a:lnTo>
                  <a:pt x="1558861" y="0"/>
                </a:lnTo>
                <a:lnTo>
                  <a:pt x="1558861" y="1558862"/>
                </a:lnTo>
                <a:lnTo>
                  <a:pt x="0" y="1558862"/>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grpSp>
        <p:nvGrpSpPr>
          <p:cNvPr id="10" name="Group 9">
            <a:extLst>
              <a:ext uri="{FF2B5EF4-FFF2-40B4-BE49-F238E27FC236}">
                <a16:creationId xmlns="" xmlns:a16="http://schemas.microsoft.com/office/drawing/2014/main" id="{8CB4A7E0-920C-4F46-998C-6D15FEE59A1D}"/>
              </a:ext>
            </a:extLst>
          </p:cNvPr>
          <p:cNvGrpSpPr/>
          <p:nvPr/>
        </p:nvGrpSpPr>
        <p:grpSpPr>
          <a:xfrm>
            <a:off x="1219200" y="3917866"/>
            <a:ext cx="12002057" cy="3648645"/>
            <a:chOff x="1219200" y="3917866"/>
            <a:chExt cx="12002057" cy="3648645"/>
          </a:xfrm>
        </p:grpSpPr>
        <p:sp>
          <p:nvSpPr>
            <p:cNvPr id="6" name="TextBox 6"/>
            <p:cNvSpPr txBox="1"/>
            <p:nvPr/>
          </p:nvSpPr>
          <p:spPr>
            <a:xfrm>
              <a:off x="1447800" y="3917866"/>
              <a:ext cx="11773457" cy="2165978"/>
            </a:xfrm>
            <a:prstGeom prst="rect">
              <a:avLst/>
            </a:prstGeom>
          </p:spPr>
          <p:txBody>
            <a:bodyPr lIns="0" tIns="0" rIns="0" bIns="0" rtlCol="0" anchor="t">
              <a:spAutoFit/>
            </a:bodyPr>
            <a:lstStyle/>
            <a:p>
              <a:pPr algn="l">
                <a:lnSpc>
                  <a:spcPts val="19039"/>
                </a:lnSpc>
              </a:pPr>
              <a:r>
                <a:rPr lang="en-US" sz="8000" b="1" dirty="0">
                  <a:solidFill>
                    <a:srgbClr val="A5A58D"/>
                  </a:solidFill>
                  <a:effectLst>
                    <a:outerShdw blurRad="38100" dist="38100" dir="2700000" algn="tl">
                      <a:srgbClr val="000000">
                        <a:alpha val="43137"/>
                      </a:srgbClr>
                    </a:outerShdw>
                  </a:effectLst>
                  <a:latin typeface="TAN Mon Cheri"/>
                  <a:ea typeface="TAN Mon Cheri"/>
                  <a:cs typeface="TAN Mon Cheri"/>
                  <a:sym typeface="TAN Mon Cheri"/>
                </a:rPr>
                <a:t>GST Appeals </a:t>
              </a:r>
            </a:p>
          </p:txBody>
        </p:sp>
        <p:sp>
          <p:nvSpPr>
            <p:cNvPr id="7" name="TextBox 7"/>
            <p:cNvSpPr txBox="1"/>
            <p:nvPr/>
          </p:nvSpPr>
          <p:spPr>
            <a:xfrm>
              <a:off x="1447800" y="6321298"/>
              <a:ext cx="8350501" cy="1245213"/>
            </a:xfrm>
            <a:prstGeom prst="rect">
              <a:avLst/>
            </a:prstGeom>
          </p:spPr>
          <p:txBody>
            <a:bodyPr lIns="0" tIns="0" rIns="0" bIns="0" rtlCol="0" anchor="t">
              <a:spAutoFit/>
            </a:bodyPr>
            <a:lstStyle/>
            <a:p>
              <a:pPr algn="ctr">
                <a:lnSpc>
                  <a:spcPts val="5000"/>
                </a:lnSpc>
              </a:pPr>
              <a:r>
                <a:rPr lang="en-US" sz="3200" b="1" dirty="0">
                  <a:solidFill>
                    <a:srgbClr val="A5A58D"/>
                  </a:solidFill>
                  <a:effectLst>
                    <a:outerShdw blurRad="38100" dist="38100" dir="2700000" algn="tl">
                      <a:srgbClr val="000000">
                        <a:alpha val="43137"/>
                      </a:srgbClr>
                    </a:outerShdw>
                  </a:effectLst>
                  <a:latin typeface="Garet 2"/>
                  <a:ea typeface="Garet 2"/>
                  <a:cs typeface="Garet 2"/>
                  <a:sym typeface="Garet 2"/>
                </a:rPr>
                <a:t>Chandrashekhar Vitthal Borde</a:t>
              </a:r>
            </a:p>
            <a:p>
              <a:pPr algn="ctr">
                <a:lnSpc>
                  <a:spcPts val="5000"/>
                </a:lnSpc>
              </a:pPr>
              <a:r>
                <a:rPr lang="en-US" sz="3200" b="1" dirty="0">
                  <a:solidFill>
                    <a:srgbClr val="A5A58D"/>
                  </a:solidFill>
                  <a:effectLst>
                    <a:outerShdw blurRad="38100" dist="38100" dir="2700000" algn="tl">
                      <a:srgbClr val="000000">
                        <a:alpha val="43137"/>
                      </a:srgbClr>
                    </a:outerShdw>
                  </a:effectLst>
                  <a:latin typeface="Garet 2"/>
                  <a:ea typeface="Garet 2"/>
                  <a:cs typeface="Garet 2"/>
                  <a:sym typeface="Garet 2"/>
                </a:rPr>
                <a:t>Deputy Commissioner of State Tax</a:t>
              </a:r>
            </a:p>
          </p:txBody>
        </p:sp>
        <p:cxnSp>
          <p:nvCxnSpPr>
            <p:cNvPr id="9" name="Straight Connector 8">
              <a:extLst>
                <a:ext uri="{FF2B5EF4-FFF2-40B4-BE49-F238E27FC236}">
                  <a16:creationId xmlns="" xmlns:a16="http://schemas.microsoft.com/office/drawing/2014/main" id="{3F2996E5-3A97-4216-98DC-3419D604B5E3}"/>
                </a:ext>
              </a:extLst>
            </p:cNvPr>
            <p:cNvCxnSpPr/>
            <p:nvPr/>
          </p:nvCxnSpPr>
          <p:spPr>
            <a:xfrm>
              <a:off x="1219200" y="6210300"/>
              <a:ext cx="8579101" cy="0"/>
            </a:xfrm>
            <a:prstGeom prst="line">
              <a:avLst/>
            </a:prstGeom>
          </p:spPr>
          <p:style>
            <a:lnRef idx="1">
              <a:schemeClr val="accent3"/>
            </a:lnRef>
            <a:fillRef idx="0">
              <a:schemeClr val="accent3"/>
            </a:fillRef>
            <a:effectRef idx="0">
              <a:schemeClr val="accent3"/>
            </a:effectRef>
            <a:fontRef idx="minor">
              <a:schemeClr val="tx1"/>
            </a:fontRef>
          </p:style>
        </p:cxnSp>
      </p:grpSp>
    </p:spTree>
  </p:cSld>
  <p:clrMapOvr>
    <a:masterClrMapping/>
  </p:clrMapOvr>
  <mc:AlternateContent xmlns:mc="http://schemas.openxmlformats.org/markup-compatibility/2006">
    <mc:Choice xmlns="" xmlns:p14="http://schemas.microsoft.com/office/powerpoint/2010/main" Requires="p14">
      <p:transition spd="slow" p14:dur="1250" advClick="0">
        <p14:reveal/>
      </p:transition>
    </mc:Choice>
    <mc:Fallback>
      <p:transition spd="slow" advClick="0">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rot="-10800000">
            <a:off x="0" y="0"/>
            <a:ext cx="2011924" cy="10287000"/>
            <a:chOff x="0" y="0"/>
            <a:chExt cx="529889" cy="2709333"/>
          </a:xfrm>
          <a:solidFill>
            <a:srgbClr val="6B705C"/>
          </a:solidFill>
        </p:grpSpPr>
        <p:sp>
          <p:nvSpPr>
            <p:cNvPr id="3" name="Freeform 3"/>
            <p:cNvSpPr/>
            <p:nvPr/>
          </p:nvSpPr>
          <p:spPr>
            <a:xfrm>
              <a:off x="0" y="0"/>
              <a:ext cx="529889" cy="2709333"/>
            </a:xfrm>
            <a:custGeom>
              <a:avLst/>
              <a:gdLst/>
              <a:ahLst/>
              <a:cxnLst/>
              <a:rect l="l" t="t" r="r" b="b"/>
              <a:pathLst>
                <a:path w="529889" h="2709333">
                  <a:moveTo>
                    <a:pt x="0" y="0"/>
                  </a:moveTo>
                  <a:lnTo>
                    <a:pt x="529889" y="0"/>
                  </a:lnTo>
                  <a:lnTo>
                    <a:pt x="529889" y="2709333"/>
                  </a:lnTo>
                  <a:lnTo>
                    <a:pt x="0" y="2709333"/>
                  </a:lnTo>
                  <a:close/>
                </a:path>
              </a:pathLst>
            </a:custGeom>
            <a:grpFill/>
          </p:spPr>
        </p:sp>
        <p:sp>
          <p:nvSpPr>
            <p:cNvPr id="4" name="TextBox 4"/>
            <p:cNvSpPr txBox="1"/>
            <p:nvPr/>
          </p:nvSpPr>
          <p:spPr>
            <a:xfrm>
              <a:off x="0" y="-38100"/>
              <a:ext cx="529889" cy="2747433"/>
            </a:xfrm>
            <a:prstGeom prst="rect">
              <a:avLst/>
            </a:prstGeom>
            <a:grpFill/>
          </p:spPr>
          <p:txBody>
            <a:bodyPr lIns="50800" tIns="50800" rIns="50800" bIns="50800" rtlCol="0" anchor="ctr"/>
            <a:lstStyle/>
            <a:p>
              <a:pPr algn="ctr">
                <a:lnSpc>
                  <a:spcPts val="2800"/>
                </a:lnSpc>
              </a:pPr>
              <a:endParaRPr/>
            </a:p>
          </p:txBody>
        </p:sp>
      </p:grpSp>
      <p:sp>
        <p:nvSpPr>
          <p:cNvPr id="5" name="TextBox 5"/>
          <p:cNvSpPr txBox="1"/>
          <p:nvPr/>
        </p:nvSpPr>
        <p:spPr>
          <a:xfrm>
            <a:off x="2979427" y="790575"/>
            <a:ext cx="12368434" cy="1846659"/>
          </a:xfrm>
          <a:prstGeom prst="rect">
            <a:avLst/>
          </a:prstGeom>
        </p:spPr>
        <p:txBody>
          <a:bodyPr lIns="0" tIns="0" rIns="0" bIns="0" rtlCol="0" anchor="t">
            <a:spAutoFit/>
          </a:bodyPr>
          <a:lstStyle/>
          <a:p>
            <a:pPr>
              <a:lnSpc>
                <a:spcPts val="16800"/>
              </a:lnSpc>
            </a:pPr>
            <a:r>
              <a:rPr lang="en-US" sz="6000" b="1" dirty="0">
                <a:solidFill>
                  <a:srgbClr val="6B705C"/>
                </a:solidFill>
                <a:effectLst>
                  <a:outerShdw blurRad="38100" dist="38100" dir="2700000" algn="tl">
                    <a:srgbClr val="000000">
                      <a:alpha val="43137"/>
                    </a:srgbClr>
                  </a:outerShdw>
                </a:effectLst>
                <a:latin typeface="TAN Mon Cheri"/>
                <a:ea typeface="TAN Mon Cheri"/>
                <a:cs typeface="TAN Mon Cheri"/>
                <a:sym typeface="TAN Mon Cheri"/>
              </a:rPr>
              <a:t>Appeals cannot be made </a:t>
            </a:r>
          </a:p>
        </p:txBody>
      </p:sp>
      <p:sp>
        <p:nvSpPr>
          <p:cNvPr id="8" name="TextBox 8"/>
          <p:cNvSpPr txBox="1"/>
          <p:nvPr/>
        </p:nvSpPr>
        <p:spPr>
          <a:xfrm>
            <a:off x="2979427" y="4570095"/>
            <a:ext cx="14734638" cy="3631763"/>
          </a:xfrm>
          <a:prstGeom prst="rect">
            <a:avLst/>
          </a:prstGeom>
        </p:spPr>
        <p:txBody>
          <a:bodyPr lIns="0" tIns="0" rIns="0" bIns="0" rtlCol="0" anchor="t">
            <a:spAutoFit/>
          </a:bodyPr>
          <a:lstStyle/>
          <a:p>
            <a:pPr marL="457200" indent="-457200" algn="just">
              <a:lnSpc>
                <a:spcPct val="150000"/>
              </a:lnSpc>
              <a:buFont typeface="Arial" panose="020B0604020202020204" pitchFamily="34" charset="0"/>
              <a:buChar char="•"/>
            </a:pPr>
            <a:r>
              <a:rPr lang="en-US" sz="3200" dirty="0">
                <a:solidFill>
                  <a:srgbClr val="6B705C"/>
                </a:solidFill>
                <a:latin typeface="Garet 2"/>
                <a:ea typeface="Garet 2"/>
                <a:cs typeface="Garet 2"/>
                <a:sym typeface="Garet 2"/>
              </a:rPr>
              <a:t>An order to transfer the proceedings from one officer to another officer; </a:t>
            </a:r>
          </a:p>
          <a:p>
            <a:pPr marL="457200" indent="-457200" algn="just">
              <a:lnSpc>
                <a:spcPct val="150000"/>
              </a:lnSpc>
              <a:buFont typeface="Arial" panose="020B0604020202020204" pitchFamily="34" charset="0"/>
              <a:buChar char="•"/>
            </a:pPr>
            <a:r>
              <a:rPr lang="en-US" sz="3200" dirty="0">
                <a:solidFill>
                  <a:srgbClr val="6B705C"/>
                </a:solidFill>
                <a:latin typeface="Garet 2"/>
                <a:ea typeface="Garet 2"/>
                <a:cs typeface="Garet 2"/>
                <a:sym typeface="Garet 2"/>
              </a:rPr>
              <a:t>An order to seize or retain books of account and other documents;</a:t>
            </a:r>
          </a:p>
          <a:p>
            <a:pPr marL="457200" indent="-457200" algn="just">
              <a:lnSpc>
                <a:spcPct val="150000"/>
              </a:lnSpc>
              <a:buFont typeface="Arial" panose="020B0604020202020204" pitchFamily="34" charset="0"/>
              <a:buChar char="•"/>
            </a:pPr>
            <a:r>
              <a:rPr lang="en-US" sz="3200" dirty="0">
                <a:solidFill>
                  <a:srgbClr val="6B705C"/>
                </a:solidFill>
                <a:latin typeface="Garet 2"/>
                <a:ea typeface="Garet 2"/>
                <a:cs typeface="Garet 2"/>
                <a:sym typeface="Garet 2"/>
              </a:rPr>
              <a:t>An order sanctioning prosecution under the Act; or</a:t>
            </a:r>
          </a:p>
          <a:p>
            <a:pPr marL="457200" indent="-457200" algn="just">
              <a:lnSpc>
                <a:spcPct val="150000"/>
              </a:lnSpc>
              <a:buFont typeface="Arial" panose="020B0604020202020204" pitchFamily="34" charset="0"/>
              <a:buChar char="•"/>
            </a:pPr>
            <a:r>
              <a:rPr lang="en-US" sz="3200" dirty="0">
                <a:solidFill>
                  <a:srgbClr val="6B705C"/>
                </a:solidFill>
                <a:latin typeface="Garet 2"/>
                <a:ea typeface="Garet 2"/>
                <a:cs typeface="Garet 2"/>
                <a:sym typeface="Garet 2"/>
              </a:rPr>
              <a:t>An order allowing payment of tax and other amount in installments</a:t>
            </a:r>
          </a:p>
        </p:txBody>
      </p:sp>
      <p:sp>
        <p:nvSpPr>
          <p:cNvPr id="9" name="Freeform 9"/>
          <p:cNvSpPr/>
          <p:nvPr/>
        </p:nvSpPr>
        <p:spPr>
          <a:xfrm>
            <a:off x="1399597" y="3957769"/>
            <a:ext cx="1224653" cy="1224653"/>
          </a:xfrm>
          <a:custGeom>
            <a:avLst/>
            <a:gdLst/>
            <a:ahLst/>
            <a:cxnLst/>
            <a:rect l="l" t="t" r="r" b="b"/>
            <a:pathLst>
              <a:path w="1224653" h="1224653">
                <a:moveTo>
                  <a:pt x="0" y="0"/>
                </a:moveTo>
                <a:lnTo>
                  <a:pt x="1224653" y="0"/>
                </a:lnTo>
                <a:lnTo>
                  <a:pt x="1224653" y="1224653"/>
                </a:lnTo>
                <a:lnTo>
                  <a:pt x="0" y="1224653"/>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pic>
        <p:nvPicPr>
          <p:cNvPr id="10" name="Picture 9">
            <a:extLst>
              <a:ext uri="{FF2B5EF4-FFF2-40B4-BE49-F238E27FC236}">
                <a16:creationId xmlns="" xmlns:a16="http://schemas.microsoft.com/office/drawing/2014/main" id="{21DE6120-5CB6-45EA-A6F7-F4204E02853D}"/>
              </a:ext>
            </a:extLst>
          </p:cNvPr>
          <p:cNvPicPr>
            <a:picLocks noChangeAspect="1"/>
          </p:cNvPicPr>
          <p:nvPr/>
        </p:nvPicPr>
        <p:blipFill>
          <a:blip r:embed="rId4">
            <a:extLst>
              <a:ext uri="{BEBA8EAE-BF5A-486C-A8C5-ECC9F3942E4B}">
                <a14:imgProps xmlns="" xmlns:a14="http://schemas.microsoft.com/office/drawing/2010/main">
                  <a14:imgLayer r:embed="rId5">
                    <a14:imgEffect>
                      <a14:sharpenSoften amount="100000"/>
                    </a14:imgEffect>
                  </a14:imgLayer>
                </a14:imgProps>
              </a:ext>
            </a:extLst>
          </a:blip>
          <a:stretch>
            <a:fillRect/>
          </a:stretch>
        </p:blipFill>
        <p:spPr>
          <a:xfrm>
            <a:off x="15870117" y="172889"/>
            <a:ext cx="1856228" cy="1846659"/>
          </a:xfrm>
          <a:prstGeom prst="rect">
            <a:avLst/>
          </a:prstGeom>
        </p:spPr>
      </p:pic>
    </p:spTree>
    <p:extLst>
      <p:ext uri="{BB962C8B-B14F-4D97-AF65-F5344CB8AC3E}">
        <p14:creationId xmlns="" xmlns:p14="http://schemas.microsoft.com/office/powerpoint/2010/main" val="2056603887"/>
      </p:ext>
    </p:extLst>
  </p:cSld>
  <p:clrMapOvr>
    <a:masterClrMapping/>
  </p:clrMapOvr>
  <mc:AlternateContent xmlns:mc="http://schemas.openxmlformats.org/markup-compatibility/2006">
    <mc:Choice xmlns="" xmlns:p14="http://schemas.microsoft.com/office/powerpoint/2010/main" Requires="p14">
      <p:transition spd="slow" p14:dur="1250" advClick="0">
        <p14:reveal/>
      </p:transition>
    </mc:Choice>
    <mc:Fallback>
      <p:transition spd="slow" advClick="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8F5ED"/>
        </a:solidFill>
        <a:effectLst/>
      </p:bgPr>
    </p:bg>
    <p:spTree>
      <p:nvGrpSpPr>
        <p:cNvPr id="1" name=""/>
        <p:cNvGrpSpPr/>
        <p:nvPr/>
      </p:nvGrpSpPr>
      <p:grpSpPr>
        <a:xfrm>
          <a:off x="0" y="0"/>
          <a:ext cx="0" cy="0"/>
          <a:chOff x="0" y="0"/>
          <a:chExt cx="0" cy="0"/>
        </a:xfrm>
      </p:grpSpPr>
      <p:grpSp>
        <p:nvGrpSpPr>
          <p:cNvPr id="2" name="Group 2"/>
          <p:cNvGrpSpPr/>
          <p:nvPr/>
        </p:nvGrpSpPr>
        <p:grpSpPr>
          <a:xfrm rot="-10800000">
            <a:off x="15763338" y="0"/>
            <a:ext cx="2501924" cy="10287000"/>
            <a:chOff x="0" y="0"/>
            <a:chExt cx="658943" cy="2709333"/>
          </a:xfrm>
          <a:solidFill>
            <a:srgbClr val="CB997E"/>
          </a:solidFill>
        </p:grpSpPr>
        <p:sp>
          <p:nvSpPr>
            <p:cNvPr id="3" name="Freeform 3"/>
            <p:cNvSpPr/>
            <p:nvPr/>
          </p:nvSpPr>
          <p:spPr>
            <a:xfrm>
              <a:off x="0" y="0"/>
              <a:ext cx="658943" cy="2709333"/>
            </a:xfrm>
            <a:custGeom>
              <a:avLst/>
              <a:gdLst/>
              <a:ahLst/>
              <a:cxnLst/>
              <a:rect l="l" t="t" r="r" b="b"/>
              <a:pathLst>
                <a:path w="658943" h="2709333">
                  <a:moveTo>
                    <a:pt x="0" y="0"/>
                  </a:moveTo>
                  <a:lnTo>
                    <a:pt x="658943" y="0"/>
                  </a:lnTo>
                  <a:lnTo>
                    <a:pt x="658943" y="2709333"/>
                  </a:lnTo>
                  <a:lnTo>
                    <a:pt x="0" y="2709333"/>
                  </a:lnTo>
                  <a:close/>
                </a:path>
              </a:pathLst>
            </a:custGeom>
            <a:grpFill/>
          </p:spPr>
        </p:sp>
        <p:sp>
          <p:nvSpPr>
            <p:cNvPr id="4" name="TextBox 4"/>
            <p:cNvSpPr txBox="1"/>
            <p:nvPr/>
          </p:nvSpPr>
          <p:spPr>
            <a:xfrm>
              <a:off x="0" y="-38100"/>
              <a:ext cx="658943" cy="2747433"/>
            </a:xfrm>
            <a:prstGeom prst="rect">
              <a:avLst/>
            </a:prstGeom>
            <a:grpFill/>
          </p:spPr>
          <p:txBody>
            <a:bodyPr lIns="50800" tIns="50800" rIns="50800" bIns="50800" rtlCol="0" anchor="ctr"/>
            <a:lstStyle/>
            <a:p>
              <a:pPr algn="ctr">
                <a:lnSpc>
                  <a:spcPts val="2800"/>
                </a:lnSpc>
              </a:pPr>
              <a:endParaRPr/>
            </a:p>
          </p:txBody>
        </p:sp>
      </p:grpSp>
      <p:sp>
        <p:nvSpPr>
          <p:cNvPr id="5" name="TextBox 5"/>
          <p:cNvSpPr txBox="1"/>
          <p:nvPr/>
        </p:nvSpPr>
        <p:spPr>
          <a:xfrm>
            <a:off x="4269105" y="593270"/>
            <a:ext cx="7467600" cy="1846659"/>
          </a:xfrm>
          <a:prstGeom prst="rect">
            <a:avLst/>
          </a:prstGeom>
        </p:spPr>
        <p:txBody>
          <a:bodyPr wrap="square" lIns="0" tIns="0" rIns="0" bIns="0" rtlCol="0" anchor="t">
            <a:spAutoFit/>
          </a:bodyPr>
          <a:lstStyle/>
          <a:p>
            <a:pPr>
              <a:lnSpc>
                <a:spcPts val="16800"/>
              </a:lnSpc>
            </a:pPr>
            <a:r>
              <a:rPr lang="en-US" sz="6000" b="1" dirty="0">
                <a:solidFill>
                  <a:srgbClr val="CB997E"/>
                </a:solidFill>
                <a:effectLst>
                  <a:outerShdw blurRad="38100" dist="38100" dir="2700000" algn="tl">
                    <a:srgbClr val="000000">
                      <a:alpha val="43137"/>
                    </a:srgbClr>
                  </a:outerShdw>
                </a:effectLst>
                <a:latin typeface="TAN Mon Cheri"/>
                <a:ea typeface="TAN Mon Cheri"/>
                <a:cs typeface="TAN Mon Cheri"/>
                <a:sym typeface="TAN Mon Cheri"/>
              </a:rPr>
              <a:t>GST Appeal</a:t>
            </a:r>
          </a:p>
        </p:txBody>
      </p:sp>
      <p:sp>
        <p:nvSpPr>
          <p:cNvPr id="7" name="Freeform 7"/>
          <p:cNvSpPr/>
          <p:nvPr/>
        </p:nvSpPr>
        <p:spPr>
          <a:xfrm>
            <a:off x="15040968" y="2439929"/>
            <a:ext cx="1444741" cy="1444741"/>
          </a:xfrm>
          <a:custGeom>
            <a:avLst/>
            <a:gdLst/>
            <a:ahLst/>
            <a:cxnLst/>
            <a:rect l="l" t="t" r="r" b="b"/>
            <a:pathLst>
              <a:path w="1444741" h="1444741">
                <a:moveTo>
                  <a:pt x="0" y="0"/>
                </a:moveTo>
                <a:lnTo>
                  <a:pt x="1444741" y="0"/>
                </a:lnTo>
                <a:lnTo>
                  <a:pt x="1444741" y="1444742"/>
                </a:lnTo>
                <a:lnTo>
                  <a:pt x="0" y="1444742"/>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pic>
        <p:nvPicPr>
          <p:cNvPr id="8" name="Picture 7">
            <a:extLst>
              <a:ext uri="{FF2B5EF4-FFF2-40B4-BE49-F238E27FC236}">
                <a16:creationId xmlns="" xmlns:a16="http://schemas.microsoft.com/office/drawing/2014/main" id="{81F9D824-1545-4F09-90A4-A88202997610}"/>
              </a:ext>
            </a:extLst>
          </p:cNvPr>
          <p:cNvPicPr>
            <a:picLocks noChangeAspect="1"/>
          </p:cNvPicPr>
          <p:nvPr/>
        </p:nvPicPr>
        <p:blipFill>
          <a:blip r:embed="rId4"/>
          <a:stretch>
            <a:fillRect/>
          </a:stretch>
        </p:blipFill>
        <p:spPr>
          <a:xfrm>
            <a:off x="1828800" y="5095262"/>
            <a:ext cx="12348210" cy="2141509"/>
          </a:xfrm>
          <a:prstGeom prst="rect">
            <a:avLst/>
          </a:prstGeom>
        </p:spPr>
      </p:pic>
      <p:pic>
        <p:nvPicPr>
          <p:cNvPr id="9" name="Picture 8">
            <a:extLst>
              <a:ext uri="{FF2B5EF4-FFF2-40B4-BE49-F238E27FC236}">
                <a16:creationId xmlns="" xmlns:a16="http://schemas.microsoft.com/office/drawing/2014/main" id="{2764B0A6-EC7E-4C82-B00E-13484E6EBFE8}"/>
              </a:ext>
            </a:extLst>
          </p:cNvPr>
          <p:cNvPicPr>
            <a:picLocks noChangeAspect="1"/>
          </p:cNvPicPr>
          <p:nvPr/>
        </p:nvPicPr>
        <p:blipFill>
          <a:blip r:embed="rId5">
            <a:extLst>
              <a:ext uri="{BEBA8EAE-BF5A-486C-A8C5-ECC9F3942E4B}">
                <a14:imgProps xmlns="" xmlns:a14="http://schemas.microsoft.com/office/drawing/2010/main">
                  <a14:imgLayer r:embed="rId6">
                    <a14:imgEffect>
                      <a14:sharpenSoften amount="100000"/>
                    </a14:imgEffect>
                  </a14:imgLayer>
                </a14:imgProps>
              </a:ext>
            </a:extLst>
          </a:blip>
          <a:stretch>
            <a:fillRect/>
          </a:stretch>
        </p:blipFill>
        <p:spPr>
          <a:xfrm>
            <a:off x="15870117" y="172889"/>
            <a:ext cx="1856228" cy="1846659"/>
          </a:xfrm>
          <a:prstGeom prst="rect">
            <a:avLst/>
          </a:prstGeom>
        </p:spPr>
      </p:pic>
    </p:spTree>
    <p:extLst>
      <p:ext uri="{BB962C8B-B14F-4D97-AF65-F5344CB8AC3E}">
        <p14:creationId xmlns="" xmlns:p14="http://schemas.microsoft.com/office/powerpoint/2010/main" val="210758246"/>
      </p:ext>
    </p:extLst>
  </p:cSld>
  <p:clrMapOvr>
    <a:masterClrMapping/>
  </p:clrMapOvr>
  <mc:AlternateContent xmlns:mc="http://schemas.openxmlformats.org/markup-compatibility/2006">
    <mc:Choice xmlns="" xmlns:p14="http://schemas.microsoft.com/office/powerpoint/2010/main" Requires="p14">
      <p:transition spd="slow" p14:dur="1250" advClick="0">
        <p14:reveal/>
      </p:transition>
    </mc:Choice>
    <mc:Fallback>
      <p:transition spd="slow" advClick="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rot="5400000">
            <a:off x="8138038" y="-8138038"/>
            <a:ext cx="2011924" cy="18288000"/>
            <a:chOff x="0" y="0"/>
            <a:chExt cx="529889" cy="4816593"/>
          </a:xfrm>
          <a:solidFill>
            <a:srgbClr val="6B705C"/>
          </a:solidFill>
        </p:grpSpPr>
        <p:sp>
          <p:nvSpPr>
            <p:cNvPr id="3" name="Freeform 3"/>
            <p:cNvSpPr/>
            <p:nvPr/>
          </p:nvSpPr>
          <p:spPr>
            <a:xfrm>
              <a:off x="0" y="0"/>
              <a:ext cx="529889" cy="4816592"/>
            </a:xfrm>
            <a:custGeom>
              <a:avLst/>
              <a:gdLst/>
              <a:ahLst/>
              <a:cxnLst/>
              <a:rect l="l" t="t" r="r" b="b"/>
              <a:pathLst>
                <a:path w="529889" h="4816592">
                  <a:moveTo>
                    <a:pt x="0" y="0"/>
                  </a:moveTo>
                  <a:lnTo>
                    <a:pt x="529889" y="0"/>
                  </a:lnTo>
                  <a:lnTo>
                    <a:pt x="529889" y="4816592"/>
                  </a:lnTo>
                  <a:lnTo>
                    <a:pt x="0" y="4816592"/>
                  </a:lnTo>
                  <a:close/>
                </a:path>
              </a:pathLst>
            </a:custGeom>
            <a:grpFill/>
          </p:spPr>
        </p:sp>
        <p:sp>
          <p:nvSpPr>
            <p:cNvPr id="4" name="TextBox 4"/>
            <p:cNvSpPr txBox="1"/>
            <p:nvPr/>
          </p:nvSpPr>
          <p:spPr>
            <a:xfrm>
              <a:off x="0" y="-38100"/>
              <a:ext cx="529889" cy="4854693"/>
            </a:xfrm>
            <a:prstGeom prst="rect">
              <a:avLst/>
            </a:prstGeom>
            <a:grpFill/>
          </p:spPr>
          <p:txBody>
            <a:bodyPr lIns="50800" tIns="50800" rIns="50800" bIns="50800" rtlCol="0" anchor="ctr"/>
            <a:lstStyle/>
            <a:p>
              <a:pPr algn="ctr">
                <a:lnSpc>
                  <a:spcPts val="2800"/>
                </a:lnSpc>
              </a:pPr>
              <a:endParaRPr/>
            </a:p>
          </p:txBody>
        </p:sp>
      </p:grpSp>
      <p:sp>
        <p:nvSpPr>
          <p:cNvPr id="5" name="TextBox 5"/>
          <p:cNvSpPr txBox="1"/>
          <p:nvPr/>
        </p:nvSpPr>
        <p:spPr>
          <a:xfrm>
            <a:off x="32655" y="3695700"/>
            <a:ext cx="6901543" cy="4001095"/>
          </a:xfrm>
          <a:prstGeom prst="rect">
            <a:avLst/>
          </a:prstGeom>
        </p:spPr>
        <p:txBody>
          <a:bodyPr wrap="square" lIns="0" tIns="0" rIns="0" bIns="0" rtlCol="0" anchor="t">
            <a:spAutoFit/>
          </a:bodyPr>
          <a:lstStyle/>
          <a:p>
            <a:pPr>
              <a:lnSpc>
                <a:spcPts val="16800"/>
              </a:lnSpc>
            </a:pPr>
            <a:r>
              <a:rPr lang="en-US" sz="6000" b="1" dirty="0">
                <a:solidFill>
                  <a:srgbClr val="A5A58D"/>
                </a:solidFill>
                <a:effectLst>
                  <a:outerShdw blurRad="38100" dist="38100" dir="2700000" algn="tl">
                    <a:srgbClr val="000000">
                      <a:alpha val="43137"/>
                    </a:srgbClr>
                  </a:outerShdw>
                </a:effectLst>
                <a:latin typeface="TAN Mon Cheri"/>
                <a:ea typeface="TAN Mon Cheri"/>
                <a:cs typeface="TAN Mon Cheri"/>
                <a:sym typeface="TAN Mon Cheri"/>
              </a:rPr>
              <a:t>Withdrawal of a GST appeal</a:t>
            </a:r>
          </a:p>
        </p:txBody>
      </p:sp>
      <p:sp>
        <p:nvSpPr>
          <p:cNvPr id="6" name="TextBox 6"/>
          <p:cNvSpPr txBox="1"/>
          <p:nvPr/>
        </p:nvSpPr>
        <p:spPr>
          <a:xfrm>
            <a:off x="6934198" y="2552700"/>
            <a:ext cx="11163261" cy="7340471"/>
          </a:xfrm>
          <a:prstGeom prst="rect">
            <a:avLst/>
          </a:prstGeom>
        </p:spPr>
        <p:txBody>
          <a:bodyPr wrap="square" lIns="0" tIns="0" rIns="0" bIns="0" rtlCol="0" anchor="t">
            <a:spAutoFit/>
          </a:bodyPr>
          <a:lstStyle/>
          <a:p>
            <a:pPr marL="457200" indent="-457200" algn="just">
              <a:lnSpc>
                <a:spcPct val="150000"/>
              </a:lnSpc>
              <a:buFont typeface="Arial" panose="020B0604020202020204" pitchFamily="34" charset="0"/>
              <a:buChar char="•"/>
            </a:pPr>
            <a:r>
              <a:rPr lang="en-US" sz="3200" b="1" dirty="0">
                <a:solidFill>
                  <a:srgbClr val="6B705C"/>
                </a:solidFill>
                <a:latin typeface="Garet 2"/>
                <a:ea typeface="Garet 2"/>
                <a:cs typeface="Garet 2"/>
                <a:sym typeface="Garet 2"/>
              </a:rPr>
              <a:t>48th GST Council meeting:</a:t>
            </a:r>
          </a:p>
          <a:p>
            <a:pPr algn="just">
              <a:lnSpc>
                <a:spcPct val="150000"/>
              </a:lnSpc>
            </a:pPr>
            <a:r>
              <a:rPr lang="en-US" sz="3200" b="1" dirty="0">
                <a:solidFill>
                  <a:srgbClr val="6B705C"/>
                </a:solidFill>
                <a:latin typeface="Garet 2"/>
                <a:ea typeface="Garet 2"/>
                <a:cs typeface="Garet 2"/>
                <a:sym typeface="Garet 2"/>
              </a:rPr>
              <a:t>	</a:t>
            </a:r>
            <a:r>
              <a:rPr lang="en-US" sz="3200" dirty="0">
                <a:solidFill>
                  <a:srgbClr val="6B705C"/>
                </a:solidFill>
                <a:latin typeface="Garet 2"/>
                <a:ea typeface="Garet 2"/>
                <a:cs typeface="Garet 2"/>
                <a:sym typeface="Garet 2"/>
              </a:rPr>
              <a:t>It was decided to provide an option of withdrawal of a GST appeal that has already been filed.</a:t>
            </a:r>
          </a:p>
          <a:p>
            <a:pPr marL="457200" indent="-457200" algn="just">
              <a:lnSpc>
                <a:spcPct val="150000"/>
              </a:lnSpc>
              <a:buFont typeface="Arial" panose="020B0604020202020204" pitchFamily="34" charset="0"/>
              <a:buChar char="•"/>
            </a:pPr>
            <a:r>
              <a:rPr lang="en-US" sz="3200" b="1" dirty="0">
                <a:solidFill>
                  <a:srgbClr val="6B705C"/>
                </a:solidFill>
                <a:latin typeface="Garet 2"/>
                <a:ea typeface="Garet 2"/>
                <a:cs typeface="Garet 2"/>
                <a:sym typeface="Garet 2"/>
              </a:rPr>
              <a:t>Rule 109C :</a:t>
            </a:r>
          </a:p>
          <a:p>
            <a:pPr algn="just">
              <a:lnSpc>
                <a:spcPct val="150000"/>
              </a:lnSpc>
            </a:pPr>
            <a:r>
              <a:rPr lang="en-US" sz="3200" dirty="0">
                <a:solidFill>
                  <a:srgbClr val="6B705C"/>
                </a:solidFill>
                <a:latin typeface="Garet 2"/>
                <a:ea typeface="Garet 2"/>
                <a:cs typeface="Garet 2"/>
                <a:sym typeface="Garet 2"/>
              </a:rPr>
              <a:t>	A new Rule 109C was inserted in the CGST 	Rules via Notification No.26/2022- Central 	Tax.</a:t>
            </a:r>
          </a:p>
          <a:p>
            <a:pPr algn="just">
              <a:lnSpc>
                <a:spcPct val="150000"/>
              </a:lnSpc>
            </a:pPr>
            <a:r>
              <a:rPr lang="en-US" sz="2400" dirty="0">
                <a:solidFill>
                  <a:srgbClr val="6B705C"/>
                </a:solidFill>
                <a:latin typeface="Garet 2"/>
                <a:ea typeface="Garet 2"/>
                <a:cs typeface="Garet 2"/>
                <a:sym typeface="Garet 2"/>
              </a:rPr>
              <a:t>The applicant can file an application for withdrawal of an appeal at any time before the show cause notice or order under Section 107(11) is issued, whichever is earlier. The application for withdrawal of the appeal will need to be submitted using the new Form GST APL-01/03W.</a:t>
            </a:r>
          </a:p>
        </p:txBody>
      </p:sp>
      <p:sp>
        <p:nvSpPr>
          <p:cNvPr id="7" name="Freeform 7"/>
          <p:cNvSpPr/>
          <p:nvPr/>
        </p:nvSpPr>
        <p:spPr>
          <a:xfrm>
            <a:off x="2153487" y="1232493"/>
            <a:ext cx="1558861" cy="1558861"/>
          </a:xfrm>
          <a:custGeom>
            <a:avLst/>
            <a:gdLst/>
            <a:ahLst/>
            <a:cxnLst/>
            <a:rect l="l" t="t" r="r" b="b"/>
            <a:pathLst>
              <a:path w="1558861" h="1558861">
                <a:moveTo>
                  <a:pt x="0" y="0"/>
                </a:moveTo>
                <a:lnTo>
                  <a:pt x="1558861" y="0"/>
                </a:lnTo>
                <a:lnTo>
                  <a:pt x="1558861" y="1558861"/>
                </a:lnTo>
                <a:lnTo>
                  <a:pt x="0" y="1558861"/>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pic>
        <p:nvPicPr>
          <p:cNvPr id="8" name="Picture 7">
            <a:extLst>
              <a:ext uri="{FF2B5EF4-FFF2-40B4-BE49-F238E27FC236}">
                <a16:creationId xmlns="" xmlns:a16="http://schemas.microsoft.com/office/drawing/2014/main" id="{3B325D46-89C3-4220-9C76-BBD61AC6BB7B}"/>
              </a:ext>
            </a:extLst>
          </p:cNvPr>
          <p:cNvPicPr>
            <a:picLocks noChangeAspect="1"/>
          </p:cNvPicPr>
          <p:nvPr/>
        </p:nvPicPr>
        <p:blipFill>
          <a:blip r:embed="rId4">
            <a:extLst>
              <a:ext uri="{BEBA8EAE-BF5A-486C-A8C5-ECC9F3942E4B}">
                <a14:imgProps xmlns="" xmlns:a14="http://schemas.microsoft.com/office/drawing/2010/main">
                  <a14:imgLayer r:embed="rId5">
                    <a14:imgEffect>
                      <a14:sharpenSoften amount="100000"/>
                    </a14:imgEffect>
                  </a14:imgLayer>
                </a14:imgProps>
              </a:ext>
            </a:extLst>
          </a:blip>
          <a:stretch>
            <a:fillRect/>
          </a:stretch>
        </p:blipFill>
        <p:spPr>
          <a:xfrm>
            <a:off x="15870117" y="172889"/>
            <a:ext cx="1856228" cy="1846659"/>
          </a:xfrm>
          <a:prstGeom prst="rect">
            <a:avLst/>
          </a:prstGeom>
        </p:spPr>
      </p:pic>
    </p:spTree>
    <p:extLst>
      <p:ext uri="{BB962C8B-B14F-4D97-AF65-F5344CB8AC3E}">
        <p14:creationId xmlns="" xmlns:p14="http://schemas.microsoft.com/office/powerpoint/2010/main" val="543784146"/>
      </p:ext>
    </p:extLst>
  </p:cSld>
  <p:clrMapOvr>
    <a:masterClrMapping/>
  </p:clrMapOvr>
  <mc:AlternateContent xmlns:mc="http://schemas.openxmlformats.org/markup-compatibility/2006">
    <mc:Choice xmlns="" xmlns:p14="http://schemas.microsoft.com/office/powerpoint/2010/main" Requires="p14">
      <p:transition spd="slow" p14:dur="1250" advClick="0">
        <p14:reveal/>
      </p:transition>
    </mc:Choice>
    <mc:Fallback>
      <p:transition spd="slow" advClick="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rot="5400000">
            <a:off x="8138038" y="186192"/>
            <a:ext cx="2011924" cy="18288000"/>
            <a:chOff x="0" y="0"/>
            <a:chExt cx="529889" cy="4816593"/>
          </a:xfrm>
          <a:solidFill>
            <a:srgbClr val="CB997E"/>
          </a:solidFill>
        </p:grpSpPr>
        <p:sp>
          <p:nvSpPr>
            <p:cNvPr id="3" name="Freeform 3"/>
            <p:cNvSpPr/>
            <p:nvPr/>
          </p:nvSpPr>
          <p:spPr>
            <a:xfrm>
              <a:off x="0" y="0"/>
              <a:ext cx="529889" cy="4816592"/>
            </a:xfrm>
            <a:custGeom>
              <a:avLst/>
              <a:gdLst/>
              <a:ahLst/>
              <a:cxnLst/>
              <a:rect l="l" t="t" r="r" b="b"/>
              <a:pathLst>
                <a:path w="529889" h="4816592">
                  <a:moveTo>
                    <a:pt x="0" y="0"/>
                  </a:moveTo>
                  <a:lnTo>
                    <a:pt x="529889" y="0"/>
                  </a:lnTo>
                  <a:lnTo>
                    <a:pt x="529889" y="4816592"/>
                  </a:lnTo>
                  <a:lnTo>
                    <a:pt x="0" y="4816592"/>
                  </a:lnTo>
                  <a:close/>
                </a:path>
              </a:pathLst>
            </a:custGeom>
            <a:grpFill/>
          </p:spPr>
        </p:sp>
        <p:sp>
          <p:nvSpPr>
            <p:cNvPr id="4" name="TextBox 4"/>
            <p:cNvSpPr txBox="1"/>
            <p:nvPr/>
          </p:nvSpPr>
          <p:spPr>
            <a:xfrm>
              <a:off x="0" y="-38100"/>
              <a:ext cx="529889" cy="4854693"/>
            </a:xfrm>
            <a:prstGeom prst="rect">
              <a:avLst/>
            </a:prstGeom>
            <a:grpFill/>
          </p:spPr>
          <p:txBody>
            <a:bodyPr lIns="50800" tIns="50800" rIns="50800" bIns="50800" rtlCol="0" anchor="ctr"/>
            <a:lstStyle/>
            <a:p>
              <a:pPr algn="ctr">
                <a:lnSpc>
                  <a:spcPts val="2800"/>
                </a:lnSpc>
              </a:pPr>
              <a:endParaRPr/>
            </a:p>
          </p:txBody>
        </p:sp>
      </p:grpSp>
      <p:sp>
        <p:nvSpPr>
          <p:cNvPr id="5" name="TextBox 5"/>
          <p:cNvSpPr txBox="1"/>
          <p:nvPr/>
        </p:nvSpPr>
        <p:spPr>
          <a:xfrm>
            <a:off x="12151849" y="2023943"/>
            <a:ext cx="6572689" cy="3939540"/>
          </a:xfrm>
          <a:prstGeom prst="rect">
            <a:avLst/>
          </a:prstGeom>
        </p:spPr>
        <p:txBody>
          <a:bodyPr wrap="square" lIns="0" tIns="0" rIns="0" bIns="0" rtlCol="0" anchor="t">
            <a:spAutoFit/>
          </a:bodyPr>
          <a:lstStyle/>
          <a:p>
            <a:pPr>
              <a:lnSpc>
                <a:spcPts val="16800"/>
              </a:lnSpc>
            </a:pPr>
            <a:r>
              <a:rPr lang="en-US" sz="4400" b="1" dirty="0">
                <a:solidFill>
                  <a:srgbClr val="C2794C"/>
                </a:solidFill>
                <a:effectLst>
                  <a:outerShdw blurRad="38100" dist="38100" dir="2700000" algn="tl">
                    <a:srgbClr val="000000">
                      <a:alpha val="43137"/>
                    </a:srgbClr>
                  </a:outerShdw>
                </a:effectLst>
                <a:latin typeface="TAN Mon Cheri"/>
                <a:ea typeface="TAN Mon Cheri"/>
                <a:cs typeface="TAN Mon Cheri"/>
                <a:sym typeface="TAN Mon Cheri"/>
              </a:rPr>
              <a:t>Withdrawal of a GST appeal</a:t>
            </a:r>
          </a:p>
        </p:txBody>
      </p:sp>
      <p:sp>
        <p:nvSpPr>
          <p:cNvPr id="7" name="Freeform 7"/>
          <p:cNvSpPr/>
          <p:nvPr/>
        </p:nvSpPr>
        <p:spPr>
          <a:xfrm>
            <a:off x="14658764" y="7542276"/>
            <a:ext cx="1558861" cy="1558861"/>
          </a:xfrm>
          <a:custGeom>
            <a:avLst/>
            <a:gdLst/>
            <a:ahLst/>
            <a:cxnLst/>
            <a:rect l="l" t="t" r="r" b="b"/>
            <a:pathLst>
              <a:path w="1558861" h="1558861">
                <a:moveTo>
                  <a:pt x="0" y="0"/>
                </a:moveTo>
                <a:lnTo>
                  <a:pt x="1558861" y="0"/>
                </a:lnTo>
                <a:lnTo>
                  <a:pt x="1558861" y="1558861"/>
                </a:lnTo>
                <a:lnTo>
                  <a:pt x="0" y="1558861"/>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8" name="TextBox 6">
            <a:extLst>
              <a:ext uri="{FF2B5EF4-FFF2-40B4-BE49-F238E27FC236}">
                <a16:creationId xmlns="" xmlns:a16="http://schemas.microsoft.com/office/drawing/2014/main" id="{8AD643E0-E22C-48EC-AB4C-5D65E8136DC7}"/>
              </a:ext>
            </a:extLst>
          </p:cNvPr>
          <p:cNvSpPr txBox="1"/>
          <p:nvPr/>
        </p:nvSpPr>
        <p:spPr>
          <a:xfrm>
            <a:off x="514513" y="114300"/>
            <a:ext cx="10610688" cy="8802410"/>
          </a:xfrm>
          <a:prstGeom prst="rect">
            <a:avLst/>
          </a:prstGeom>
        </p:spPr>
        <p:txBody>
          <a:bodyPr wrap="square" lIns="0" tIns="0" rIns="0" bIns="0" rtlCol="0" anchor="t">
            <a:spAutoFit/>
          </a:bodyPr>
          <a:lstStyle/>
          <a:p>
            <a:pPr marL="457200" indent="-457200" algn="just">
              <a:lnSpc>
                <a:spcPct val="150000"/>
              </a:lnSpc>
              <a:buFont typeface="Arial" panose="020B0604020202020204" pitchFamily="34" charset="0"/>
              <a:buChar char="•"/>
            </a:pPr>
            <a:r>
              <a:rPr lang="en-US" sz="3200" dirty="0">
                <a:solidFill>
                  <a:srgbClr val="BF7343"/>
                </a:solidFill>
                <a:latin typeface="Garet 2"/>
                <a:ea typeface="Garet 2"/>
                <a:cs typeface="Garet 2"/>
                <a:sym typeface="Garet 2"/>
              </a:rPr>
              <a:t>It is important to note here that in cases where the final acknowledgment in Form GST APL-02 has been issued, then the withdrawal of the said appeal will require the approval of the appellate authority. </a:t>
            </a:r>
          </a:p>
          <a:p>
            <a:pPr marL="457200" indent="-457200" algn="just">
              <a:lnSpc>
                <a:spcPct val="150000"/>
              </a:lnSpc>
              <a:buFont typeface="Arial" panose="020B0604020202020204" pitchFamily="34" charset="0"/>
              <a:buChar char="•"/>
            </a:pPr>
            <a:r>
              <a:rPr lang="en-US" sz="3200" dirty="0">
                <a:solidFill>
                  <a:srgbClr val="BF7343"/>
                </a:solidFill>
                <a:latin typeface="Garet 2"/>
                <a:ea typeface="Garet 2"/>
                <a:cs typeface="Garet 2"/>
                <a:sym typeface="Garet 2"/>
              </a:rPr>
              <a:t>The appellate authority must make a decision on the application for withdrawal of the appeal within seven days of the applicant filing the same. </a:t>
            </a:r>
          </a:p>
          <a:p>
            <a:pPr marL="457200" indent="-457200" algn="just">
              <a:lnSpc>
                <a:spcPct val="150000"/>
              </a:lnSpc>
              <a:buFont typeface="Arial" panose="020B0604020202020204" pitchFamily="34" charset="0"/>
              <a:buChar char="•"/>
            </a:pPr>
            <a:r>
              <a:rPr lang="en-US" sz="3200" dirty="0">
                <a:solidFill>
                  <a:srgbClr val="BF7343"/>
                </a:solidFill>
                <a:latin typeface="Garet 2"/>
                <a:ea typeface="Garet 2"/>
                <a:cs typeface="Garet 2"/>
                <a:sym typeface="Garet 2"/>
              </a:rPr>
              <a:t>Any fresh appeal filed by an appellant after such withdrawal should be within the time limits </a:t>
            </a:r>
            <a:r>
              <a:rPr lang="en-US" sz="3200" dirty="0">
                <a:solidFill>
                  <a:schemeClr val="bg1"/>
                </a:solidFill>
                <a:latin typeface="Garet 2"/>
                <a:ea typeface="Garet 2"/>
                <a:cs typeface="Garet 2"/>
                <a:sym typeface="Garet 2"/>
              </a:rPr>
              <a:t>specified under Section 107.</a:t>
            </a:r>
          </a:p>
        </p:txBody>
      </p:sp>
      <p:pic>
        <p:nvPicPr>
          <p:cNvPr id="9" name="Picture 8">
            <a:extLst>
              <a:ext uri="{FF2B5EF4-FFF2-40B4-BE49-F238E27FC236}">
                <a16:creationId xmlns="" xmlns:a16="http://schemas.microsoft.com/office/drawing/2014/main" id="{B337E54F-23FD-4A4A-85FE-5708FEF55F99}"/>
              </a:ext>
            </a:extLst>
          </p:cNvPr>
          <p:cNvPicPr>
            <a:picLocks noChangeAspect="1"/>
          </p:cNvPicPr>
          <p:nvPr/>
        </p:nvPicPr>
        <p:blipFill>
          <a:blip r:embed="rId4">
            <a:extLst>
              <a:ext uri="{BEBA8EAE-BF5A-486C-A8C5-ECC9F3942E4B}">
                <a14:imgProps xmlns="" xmlns:a14="http://schemas.microsoft.com/office/drawing/2010/main">
                  <a14:imgLayer r:embed="rId5">
                    <a14:imgEffect>
                      <a14:sharpenSoften amount="100000"/>
                    </a14:imgEffect>
                  </a14:imgLayer>
                </a14:imgProps>
              </a:ext>
            </a:extLst>
          </a:blip>
          <a:stretch>
            <a:fillRect/>
          </a:stretch>
        </p:blipFill>
        <p:spPr>
          <a:xfrm>
            <a:off x="15870117" y="172889"/>
            <a:ext cx="1856228" cy="1846659"/>
          </a:xfrm>
          <a:prstGeom prst="rect">
            <a:avLst/>
          </a:prstGeom>
        </p:spPr>
      </p:pic>
    </p:spTree>
    <p:extLst>
      <p:ext uri="{BB962C8B-B14F-4D97-AF65-F5344CB8AC3E}">
        <p14:creationId xmlns="" xmlns:p14="http://schemas.microsoft.com/office/powerpoint/2010/main" val="374153092"/>
      </p:ext>
    </p:extLst>
  </p:cSld>
  <p:clrMapOvr>
    <a:masterClrMapping/>
  </p:clrMapOvr>
  <mc:AlternateContent xmlns:mc="http://schemas.openxmlformats.org/markup-compatibility/2006">
    <mc:Choice xmlns="" xmlns:p14="http://schemas.microsoft.com/office/powerpoint/2010/main" Requires="p14">
      <p:transition spd="slow" p14:dur="1250" advClick="0">
        <p14:reveal/>
      </p:transition>
    </mc:Choice>
    <mc:Fallback>
      <p:transition spd="slow" advClick="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rot="-10800000">
            <a:off x="0" y="0"/>
            <a:ext cx="2011924" cy="10287000"/>
            <a:chOff x="0" y="0"/>
            <a:chExt cx="529889" cy="2709333"/>
          </a:xfrm>
          <a:solidFill>
            <a:srgbClr val="6B705C"/>
          </a:solidFill>
        </p:grpSpPr>
        <p:sp>
          <p:nvSpPr>
            <p:cNvPr id="3" name="Freeform 3"/>
            <p:cNvSpPr/>
            <p:nvPr/>
          </p:nvSpPr>
          <p:spPr>
            <a:xfrm>
              <a:off x="0" y="0"/>
              <a:ext cx="529889" cy="2709333"/>
            </a:xfrm>
            <a:custGeom>
              <a:avLst/>
              <a:gdLst/>
              <a:ahLst/>
              <a:cxnLst/>
              <a:rect l="l" t="t" r="r" b="b"/>
              <a:pathLst>
                <a:path w="529889" h="2709333">
                  <a:moveTo>
                    <a:pt x="0" y="0"/>
                  </a:moveTo>
                  <a:lnTo>
                    <a:pt x="529889" y="0"/>
                  </a:lnTo>
                  <a:lnTo>
                    <a:pt x="529889" y="2709333"/>
                  </a:lnTo>
                  <a:lnTo>
                    <a:pt x="0" y="2709333"/>
                  </a:lnTo>
                  <a:close/>
                </a:path>
              </a:pathLst>
            </a:custGeom>
            <a:grpFill/>
          </p:spPr>
        </p:sp>
        <p:sp>
          <p:nvSpPr>
            <p:cNvPr id="4" name="TextBox 4"/>
            <p:cNvSpPr txBox="1"/>
            <p:nvPr/>
          </p:nvSpPr>
          <p:spPr>
            <a:xfrm>
              <a:off x="0" y="-38100"/>
              <a:ext cx="529889" cy="2747433"/>
            </a:xfrm>
            <a:prstGeom prst="rect">
              <a:avLst/>
            </a:prstGeom>
            <a:grpFill/>
          </p:spPr>
          <p:txBody>
            <a:bodyPr lIns="50800" tIns="50800" rIns="50800" bIns="50800" rtlCol="0" anchor="ctr"/>
            <a:lstStyle/>
            <a:p>
              <a:pPr algn="ctr">
                <a:lnSpc>
                  <a:spcPts val="2800"/>
                </a:lnSpc>
              </a:pPr>
              <a:endParaRPr/>
            </a:p>
          </p:txBody>
        </p:sp>
      </p:grpSp>
      <p:sp>
        <p:nvSpPr>
          <p:cNvPr id="5" name="TextBox 5"/>
          <p:cNvSpPr txBox="1"/>
          <p:nvPr/>
        </p:nvSpPr>
        <p:spPr>
          <a:xfrm>
            <a:off x="2011923" y="256818"/>
            <a:ext cx="15702138" cy="1846659"/>
          </a:xfrm>
          <a:prstGeom prst="rect">
            <a:avLst/>
          </a:prstGeom>
        </p:spPr>
        <p:txBody>
          <a:bodyPr wrap="square" lIns="0" tIns="0" rIns="0" bIns="0" rtlCol="0" anchor="t">
            <a:spAutoFit/>
          </a:bodyPr>
          <a:lstStyle/>
          <a:p>
            <a:pPr>
              <a:lnSpc>
                <a:spcPts val="16800"/>
              </a:lnSpc>
            </a:pPr>
            <a:r>
              <a:rPr lang="en-US" sz="5400" b="1" dirty="0">
                <a:solidFill>
                  <a:srgbClr val="6B705C"/>
                </a:solidFill>
                <a:effectLst>
                  <a:outerShdw blurRad="38100" dist="38100" dir="2700000" algn="tl">
                    <a:srgbClr val="000000">
                      <a:alpha val="43137"/>
                    </a:srgbClr>
                  </a:outerShdw>
                </a:effectLst>
                <a:latin typeface="TAN Mon Cheri"/>
                <a:ea typeface="TAN Mon Cheri"/>
                <a:cs typeface="TAN Mon Cheri"/>
                <a:sym typeface="TAN Mon Cheri"/>
              </a:rPr>
              <a:t>Appeal to First Appellate Authority</a:t>
            </a:r>
          </a:p>
        </p:txBody>
      </p:sp>
      <p:sp>
        <p:nvSpPr>
          <p:cNvPr id="8" name="TextBox 8"/>
          <p:cNvSpPr txBox="1"/>
          <p:nvPr/>
        </p:nvSpPr>
        <p:spPr>
          <a:xfrm>
            <a:off x="2624250" y="2705100"/>
            <a:ext cx="14734638" cy="7325082"/>
          </a:xfrm>
          <a:prstGeom prst="rect">
            <a:avLst/>
          </a:prstGeom>
        </p:spPr>
        <p:txBody>
          <a:bodyPr lIns="0" tIns="0" rIns="0" bIns="0" rtlCol="0" anchor="t">
            <a:spAutoFit/>
          </a:bodyPr>
          <a:lstStyle/>
          <a:p>
            <a:pPr marL="457200" indent="-457200" algn="just">
              <a:lnSpc>
                <a:spcPct val="150000"/>
              </a:lnSpc>
              <a:buFont typeface="Arial" panose="020B0604020202020204" pitchFamily="34" charset="0"/>
              <a:buChar char="•"/>
            </a:pPr>
            <a:r>
              <a:rPr lang="en-US" sz="3200" dirty="0">
                <a:solidFill>
                  <a:srgbClr val="6B705C"/>
                </a:solidFill>
                <a:latin typeface="Garet 2"/>
                <a:ea typeface="Garet 2"/>
                <a:cs typeface="Garet 2"/>
                <a:sym typeface="Garet 2"/>
              </a:rPr>
              <a:t>A person/taxpayer unhappy with the order passed by an adjudicating can appeal within 3 months (extendable up to 1 month) from the date of the order in form APL-01. </a:t>
            </a:r>
          </a:p>
          <a:p>
            <a:pPr marL="457200" indent="-457200" algn="just">
              <a:lnSpc>
                <a:spcPct val="150000"/>
              </a:lnSpc>
              <a:buFont typeface="Arial" panose="020B0604020202020204" pitchFamily="34" charset="0"/>
              <a:buChar char="•"/>
            </a:pPr>
            <a:r>
              <a:rPr lang="en-US" sz="3200" dirty="0">
                <a:solidFill>
                  <a:srgbClr val="6B705C"/>
                </a:solidFill>
                <a:latin typeface="Garet 2"/>
                <a:ea typeface="Garet 2"/>
                <a:cs typeface="Garet 2"/>
                <a:sym typeface="Garet 2"/>
              </a:rPr>
              <a:t>It must also be accompanied by grounds of appeal and verification form duly signed by the appellant. </a:t>
            </a:r>
          </a:p>
          <a:p>
            <a:pPr marL="457200" indent="-457200" algn="just">
              <a:lnSpc>
                <a:spcPct val="150000"/>
              </a:lnSpc>
              <a:buFont typeface="Arial" panose="020B0604020202020204" pitchFamily="34" charset="0"/>
              <a:buChar char="•"/>
            </a:pPr>
            <a:r>
              <a:rPr lang="en-US" sz="3200" dirty="0">
                <a:solidFill>
                  <a:srgbClr val="6B705C"/>
                </a:solidFill>
                <a:latin typeface="Garet 2"/>
                <a:ea typeface="Garet 2"/>
                <a:cs typeface="Garet 2"/>
                <a:sym typeface="Garet 2"/>
              </a:rPr>
              <a:t>Further, the order against which appeal is made must be uploaded on the GST portal and acknowledgement in APL-02 is issued by the authority with the appeal number. </a:t>
            </a:r>
          </a:p>
          <a:p>
            <a:pPr marL="457200" indent="-457200" algn="just">
              <a:lnSpc>
                <a:spcPct val="150000"/>
              </a:lnSpc>
              <a:buFont typeface="Arial" panose="020B0604020202020204" pitchFamily="34" charset="0"/>
              <a:buChar char="•"/>
            </a:pPr>
            <a:r>
              <a:rPr lang="en-US" sz="3200" dirty="0">
                <a:solidFill>
                  <a:srgbClr val="6B705C"/>
                </a:solidFill>
                <a:latin typeface="Garet 2"/>
                <a:ea typeface="Garet 2"/>
                <a:cs typeface="Garet 2"/>
                <a:sym typeface="Garet 2"/>
              </a:rPr>
              <a:t>Here, the date of appeal is date of issue of provisional acknowledgement by appellate authority.</a:t>
            </a:r>
          </a:p>
        </p:txBody>
      </p:sp>
      <p:sp>
        <p:nvSpPr>
          <p:cNvPr id="9" name="Freeform 9"/>
          <p:cNvSpPr/>
          <p:nvPr/>
        </p:nvSpPr>
        <p:spPr>
          <a:xfrm>
            <a:off x="1399597" y="3957769"/>
            <a:ext cx="1224653" cy="1224653"/>
          </a:xfrm>
          <a:custGeom>
            <a:avLst/>
            <a:gdLst/>
            <a:ahLst/>
            <a:cxnLst/>
            <a:rect l="l" t="t" r="r" b="b"/>
            <a:pathLst>
              <a:path w="1224653" h="1224653">
                <a:moveTo>
                  <a:pt x="0" y="0"/>
                </a:moveTo>
                <a:lnTo>
                  <a:pt x="1224653" y="0"/>
                </a:lnTo>
                <a:lnTo>
                  <a:pt x="1224653" y="1224653"/>
                </a:lnTo>
                <a:lnTo>
                  <a:pt x="0" y="1224653"/>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pic>
        <p:nvPicPr>
          <p:cNvPr id="10" name="Picture 9">
            <a:extLst>
              <a:ext uri="{FF2B5EF4-FFF2-40B4-BE49-F238E27FC236}">
                <a16:creationId xmlns="" xmlns:a16="http://schemas.microsoft.com/office/drawing/2014/main" id="{CEA6A1B7-D331-49B9-A1FF-D5217F1731B7}"/>
              </a:ext>
            </a:extLst>
          </p:cNvPr>
          <p:cNvPicPr>
            <a:picLocks noChangeAspect="1"/>
          </p:cNvPicPr>
          <p:nvPr/>
        </p:nvPicPr>
        <p:blipFill>
          <a:blip r:embed="rId4">
            <a:extLst>
              <a:ext uri="{BEBA8EAE-BF5A-486C-A8C5-ECC9F3942E4B}">
                <a14:imgProps xmlns="" xmlns:a14="http://schemas.microsoft.com/office/drawing/2010/main">
                  <a14:imgLayer r:embed="rId5">
                    <a14:imgEffect>
                      <a14:sharpenSoften amount="100000"/>
                    </a14:imgEffect>
                  </a14:imgLayer>
                </a14:imgProps>
              </a:ext>
            </a:extLst>
          </a:blip>
          <a:stretch>
            <a:fillRect/>
          </a:stretch>
        </p:blipFill>
        <p:spPr>
          <a:xfrm>
            <a:off x="15870117" y="172889"/>
            <a:ext cx="1856228" cy="1846659"/>
          </a:xfrm>
          <a:prstGeom prst="rect">
            <a:avLst/>
          </a:prstGeom>
        </p:spPr>
      </p:pic>
    </p:spTree>
    <p:extLst>
      <p:ext uri="{BB962C8B-B14F-4D97-AF65-F5344CB8AC3E}">
        <p14:creationId xmlns="" xmlns:p14="http://schemas.microsoft.com/office/powerpoint/2010/main" val="2040881423"/>
      </p:ext>
    </p:extLst>
  </p:cSld>
  <p:clrMapOvr>
    <a:masterClrMapping/>
  </p:clrMapOvr>
  <mc:AlternateContent xmlns:mc="http://schemas.openxmlformats.org/markup-compatibility/2006">
    <mc:Choice xmlns="" xmlns:p14="http://schemas.microsoft.com/office/powerpoint/2010/main" Requires="p14">
      <p:transition spd="slow" p14:dur="1250" advClick="0">
        <p14:reveal/>
      </p:transition>
    </mc:Choice>
    <mc:Fallback>
      <p:transition spd="slow" advClick="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rot="-10800000">
            <a:off x="15763338" y="0"/>
            <a:ext cx="2501924" cy="10287000"/>
            <a:chOff x="0" y="0"/>
            <a:chExt cx="658943" cy="2709333"/>
          </a:xfrm>
          <a:solidFill>
            <a:srgbClr val="CB997E"/>
          </a:solidFill>
        </p:grpSpPr>
        <p:sp>
          <p:nvSpPr>
            <p:cNvPr id="3" name="Freeform 3"/>
            <p:cNvSpPr/>
            <p:nvPr/>
          </p:nvSpPr>
          <p:spPr>
            <a:xfrm>
              <a:off x="0" y="0"/>
              <a:ext cx="658943" cy="2709333"/>
            </a:xfrm>
            <a:custGeom>
              <a:avLst/>
              <a:gdLst/>
              <a:ahLst/>
              <a:cxnLst/>
              <a:rect l="l" t="t" r="r" b="b"/>
              <a:pathLst>
                <a:path w="658943" h="2709333">
                  <a:moveTo>
                    <a:pt x="0" y="0"/>
                  </a:moveTo>
                  <a:lnTo>
                    <a:pt x="658943" y="0"/>
                  </a:lnTo>
                  <a:lnTo>
                    <a:pt x="658943" y="2709333"/>
                  </a:lnTo>
                  <a:lnTo>
                    <a:pt x="0" y="2709333"/>
                  </a:lnTo>
                  <a:close/>
                </a:path>
              </a:pathLst>
            </a:custGeom>
            <a:grpFill/>
          </p:spPr>
        </p:sp>
        <p:sp>
          <p:nvSpPr>
            <p:cNvPr id="4" name="TextBox 4"/>
            <p:cNvSpPr txBox="1"/>
            <p:nvPr/>
          </p:nvSpPr>
          <p:spPr>
            <a:xfrm>
              <a:off x="0" y="-38100"/>
              <a:ext cx="658943" cy="2747433"/>
            </a:xfrm>
            <a:prstGeom prst="rect">
              <a:avLst/>
            </a:prstGeom>
            <a:grpFill/>
          </p:spPr>
          <p:txBody>
            <a:bodyPr lIns="50800" tIns="50800" rIns="50800" bIns="50800" rtlCol="0" anchor="ctr"/>
            <a:lstStyle/>
            <a:p>
              <a:pPr algn="ctr">
                <a:lnSpc>
                  <a:spcPts val="2800"/>
                </a:lnSpc>
              </a:pPr>
              <a:endParaRPr/>
            </a:p>
          </p:txBody>
        </p:sp>
      </p:grpSp>
      <p:sp>
        <p:nvSpPr>
          <p:cNvPr id="5" name="TextBox 5"/>
          <p:cNvSpPr txBox="1"/>
          <p:nvPr/>
        </p:nvSpPr>
        <p:spPr>
          <a:xfrm>
            <a:off x="306329" y="16329"/>
            <a:ext cx="15695671" cy="1846659"/>
          </a:xfrm>
          <a:prstGeom prst="rect">
            <a:avLst/>
          </a:prstGeom>
        </p:spPr>
        <p:txBody>
          <a:bodyPr wrap="square" lIns="0" tIns="0" rIns="0" bIns="0" rtlCol="0" anchor="t">
            <a:spAutoFit/>
          </a:bodyPr>
          <a:lstStyle/>
          <a:p>
            <a:pPr>
              <a:lnSpc>
                <a:spcPts val="16800"/>
              </a:lnSpc>
            </a:pPr>
            <a:r>
              <a:rPr lang="en-US" sz="6000" b="1" dirty="0">
                <a:solidFill>
                  <a:srgbClr val="CB997E"/>
                </a:solidFill>
                <a:effectLst>
                  <a:outerShdw blurRad="38100" dist="38100" dir="2700000" algn="tl">
                    <a:srgbClr val="000000">
                      <a:alpha val="43137"/>
                    </a:srgbClr>
                  </a:outerShdw>
                </a:effectLst>
                <a:latin typeface="TAN Mon Cheri"/>
                <a:ea typeface="TAN Mon Cheri"/>
                <a:cs typeface="TAN Mon Cheri"/>
                <a:sym typeface="TAN Mon Cheri"/>
              </a:rPr>
              <a:t>Appeal to First Appellate Authority</a:t>
            </a:r>
          </a:p>
        </p:txBody>
      </p:sp>
      <p:sp>
        <p:nvSpPr>
          <p:cNvPr id="6" name="TextBox 6"/>
          <p:cNvSpPr txBox="1"/>
          <p:nvPr/>
        </p:nvSpPr>
        <p:spPr>
          <a:xfrm>
            <a:off x="699110" y="2275191"/>
            <a:ext cx="14734638" cy="8011809"/>
          </a:xfrm>
          <a:prstGeom prst="rect">
            <a:avLst/>
          </a:prstGeom>
        </p:spPr>
        <p:txBody>
          <a:bodyPr lIns="0" tIns="0" rIns="0" bIns="0" rtlCol="0" anchor="t">
            <a:spAutoFit/>
          </a:bodyPr>
          <a:lstStyle/>
          <a:p>
            <a:pPr marL="457200" indent="-457200" algn="just">
              <a:lnSpc>
                <a:spcPct val="150000"/>
              </a:lnSpc>
              <a:buFont typeface="Arial" panose="020B0604020202020204" pitchFamily="34" charset="0"/>
              <a:buChar char="•"/>
            </a:pPr>
            <a:r>
              <a:rPr lang="en-US" sz="3500" dirty="0">
                <a:solidFill>
                  <a:srgbClr val="BF7343"/>
                </a:solidFill>
                <a:latin typeface="Garet 2"/>
                <a:ea typeface="Garet 2"/>
                <a:cs typeface="Garet 2"/>
                <a:sym typeface="Garet 2"/>
              </a:rPr>
              <a:t>On the other hand, suppose the appellant does not submit the order copy against which appeal is preferred, then they must provide self-certified copy of order within 7 days from APL-01 filing date. </a:t>
            </a:r>
          </a:p>
          <a:p>
            <a:pPr marL="457200" indent="-457200" algn="just">
              <a:lnSpc>
                <a:spcPct val="150000"/>
              </a:lnSpc>
              <a:buFont typeface="Arial" panose="020B0604020202020204" pitchFamily="34" charset="0"/>
              <a:buChar char="•"/>
            </a:pPr>
            <a:r>
              <a:rPr lang="en-US" sz="3500" dirty="0">
                <a:solidFill>
                  <a:srgbClr val="BF7343"/>
                </a:solidFill>
                <a:latin typeface="Garet 2"/>
                <a:ea typeface="Garet 2"/>
                <a:cs typeface="Garet 2"/>
                <a:sym typeface="Garet 2"/>
              </a:rPr>
              <a:t>Form APL-02 is issued by the authority with the appeal number. Here too, the appeal date is date of issuing the provisional acknowledgement. </a:t>
            </a:r>
          </a:p>
          <a:p>
            <a:pPr marL="457200" indent="-457200" algn="just">
              <a:lnSpc>
                <a:spcPct val="150000"/>
              </a:lnSpc>
              <a:buFont typeface="Arial" panose="020B0604020202020204" pitchFamily="34" charset="0"/>
              <a:buChar char="•"/>
            </a:pPr>
            <a:r>
              <a:rPr lang="en-US" sz="3500" dirty="0">
                <a:solidFill>
                  <a:srgbClr val="BF7343"/>
                </a:solidFill>
                <a:latin typeface="Garet 2"/>
                <a:ea typeface="Garet 2"/>
                <a:cs typeface="Garet 2"/>
                <a:sym typeface="Garet 2"/>
              </a:rPr>
              <a:t>In case the self-certified copy of order is not submitted within 7 days of filing APL-01, date of filing appeal shall be such document submission date.</a:t>
            </a:r>
          </a:p>
        </p:txBody>
      </p:sp>
      <p:sp>
        <p:nvSpPr>
          <p:cNvPr id="7" name="Freeform 7"/>
          <p:cNvSpPr/>
          <p:nvPr/>
        </p:nvSpPr>
        <p:spPr>
          <a:xfrm>
            <a:off x="15040968" y="2439929"/>
            <a:ext cx="1444741" cy="1444741"/>
          </a:xfrm>
          <a:custGeom>
            <a:avLst/>
            <a:gdLst/>
            <a:ahLst/>
            <a:cxnLst/>
            <a:rect l="l" t="t" r="r" b="b"/>
            <a:pathLst>
              <a:path w="1444741" h="1444741">
                <a:moveTo>
                  <a:pt x="0" y="0"/>
                </a:moveTo>
                <a:lnTo>
                  <a:pt x="1444741" y="0"/>
                </a:lnTo>
                <a:lnTo>
                  <a:pt x="1444741" y="1444742"/>
                </a:lnTo>
                <a:lnTo>
                  <a:pt x="0" y="1444742"/>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pic>
        <p:nvPicPr>
          <p:cNvPr id="8" name="Picture 7">
            <a:extLst>
              <a:ext uri="{FF2B5EF4-FFF2-40B4-BE49-F238E27FC236}">
                <a16:creationId xmlns="" xmlns:a16="http://schemas.microsoft.com/office/drawing/2014/main" id="{FC7FB42D-CD44-487B-8BBC-DF13F2CFA396}"/>
              </a:ext>
            </a:extLst>
          </p:cNvPr>
          <p:cNvPicPr>
            <a:picLocks noChangeAspect="1"/>
          </p:cNvPicPr>
          <p:nvPr/>
        </p:nvPicPr>
        <p:blipFill>
          <a:blip r:embed="rId4">
            <a:extLst>
              <a:ext uri="{BEBA8EAE-BF5A-486C-A8C5-ECC9F3942E4B}">
                <a14:imgProps xmlns="" xmlns:a14="http://schemas.microsoft.com/office/drawing/2010/main">
                  <a14:imgLayer r:embed="rId5">
                    <a14:imgEffect>
                      <a14:sharpenSoften amount="100000"/>
                    </a14:imgEffect>
                  </a14:imgLayer>
                </a14:imgProps>
              </a:ext>
            </a:extLst>
          </a:blip>
          <a:stretch>
            <a:fillRect/>
          </a:stretch>
        </p:blipFill>
        <p:spPr>
          <a:xfrm>
            <a:off x="15870117" y="172889"/>
            <a:ext cx="1856228" cy="1846659"/>
          </a:xfrm>
          <a:prstGeom prst="rect">
            <a:avLst/>
          </a:prstGeom>
        </p:spPr>
      </p:pic>
    </p:spTree>
    <p:extLst>
      <p:ext uri="{BB962C8B-B14F-4D97-AF65-F5344CB8AC3E}">
        <p14:creationId xmlns="" xmlns:p14="http://schemas.microsoft.com/office/powerpoint/2010/main" val="1305839190"/>
      </p:ext>
    </p:extLst>
  </p:cSld>
  <p:clrMapOvr>
    <a:masterClrMapping/>
  </p:clrMapOvr>
  <mc:AlternateContent xmlns:mc="http://schemas.openxmlformats.org/markup-compatibility/2006">
    <mc:Choice xmlns="" xmlns:p14="http://schemas.microsoft.com/office/powerpoint/2010/main" Requires="p14">
      <p:transition spd="slow" p14:dur="1250" advClick="0">
        <p14:reveal/>
      </p:transition>
    </mc:Choice>
    <mc:Fallback>
      <p:transition spd="slow" advClick="0">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rot="5400000">
            <a:off x="8138038" y="-8138038"/>
            <a:ext cx="2011924" cy="18288000"/>
            <a:chOff x="0" y="0"/>
            <a:chExt cx="529889" cy="4816593"/>
          </a:xfrm>
          <a:solidFill>
            <a:srgbClr val="6B705C"/>
          </a:solidFill>
        </p:grpSpPr>
        <p:sp>
          <p:nvSpPr>
            <p:cNvPr id="3" name="Freeform 3"/>
            <p:cNvSpPr/>
            <p:nvPr/>
          </p:nvSpPr>
          <p:spPr>
            <a:xfrm>
              <a:off x="0" y="0"/>
              <a:ext cx="529889" cy="4816592"/>
            </a:xfrm>
            <a:custGeom>
              <a:avLst/>
              <a:gdLst/>
              <a:ahLst/>
              <a:cxnLst/>
              <a:rect l="l" t="t" r="r" b="b"/>
              <a:pathLst>
                <a:path w="529889" h="4816592">
                  <a:moveTo>
                    <a:pt x="0" y="0"/>
                  </a:moveTo>
                  <a:lnTo>
                    <a:pt x="529889" y="0"/>
                  </a:lnTo>
                  <a:lnTo>
                    <a:pt x="529889" y="4816592"/>
                  </a:lnTo>
                  <a:lnTo>
                    <a:pt x="0" y="4816592"/>
                  </a:lnTo>
                  <a:close/>
                </a:path>
              </a:pathLst>
            </a:custGeom>
            <a:grpFill/>
          </p:spPr>
        </p:sp>
        <p:sp>
          <p:nvSpPr>
            <p:cNvPr id="4" name="TextBox 4"/>
            <p:cNvSpPr txBox="1"/>
            <p:nvPr/>
          </p:nvSpPr>
          <p:spPr>
            <a:xfrm>
              <a:off x="0" y="-38100"/>
              <a:ext cx="529889" cy="4854693"/>
            </a:xfrm>
            <a:prstGeom prst="rect">
              <a:avLst/>
            </a:prstGeom>
            <a:grpFill/>
          </p:spPr>
          <p:txBody>
            <a:bodyPr lIns="50800" tIns="50800" rIns="50800" bIns="50800" rtlCol="0" anchor="ctr"/>
            <a:lstStyle/>
            <a:p>
              <a:pPr algn="ctr">
                <a:lnSpc>
                  <a:spcPts val="2800"/>
                </a:lnSpc>
              </a:pPr>
              <a:endParaRPr/>
            </a:p>
          </p:txBody>
        </p:sp>
      </p:grpSp>
      <p:sp>
        <p:nvSpPr>
          <p:cNvPr id="5" name="TextBox 5"/>
          <p:cNvSpPr txBox="1"/>
          <p:nvPr/>
        </p:nvSpPr>
        <p:spPr>
          <a:xfrm>
            <a:off x="210985" y="2784849"/>
            <a:ext cx="6901543" cy="6155531"/>
          </a:xfrm>
          <a:prstGeom prst="rect">
            <a:avLst/>
          </a:prstGeom>
        </p:spPr>
        <p:txBody>
          <a:bodyPr wrap="square" lIns="0" tIns="0" rIns="0" bIns="0" rtlCol="0" anchor="t">
            <a:spAutoFit/>
          </a:bodyPr>
          <a:lstStyle/>
          <a:p>
            <a:pPr>
              <a:lnSpc>
                <a:spcPts val="16800"/>
              </a:lnSpc>
            </a:pPr>
            <a:r>
              <a:rPr lang="en-US" sz="6000" b="1" dirty="0">
                <a:solidFill>
                  <a:srgbClr val="A5A58D"/>
                </a:solidFill>
                <a:effectLst>
                  <a:outerShdw blurRad="38100" dist="38100" dir="2700000" algn="tl">
                    <a:srgbClr val="000000">
                      <a:alpha val="43137"/>
                    </a:srgbClr>
                  </a:outerShdw>
                </a:effectLst>
                <a:latin typeface="TAN Mon Cheri"/>
                <a:ea typeface="TAN Mon Cheri"/>
                <a:cs typeface="TAN Mon Cheri"/>
                <a:sym typeface="TAN Mon Cheri"/>
              </a:rPr>
              <a:t>Appeal to First Appellate Authority</a:t>
            </a:r>
          </a:p>
        </p:txBody>
      </p:sp>
      <p:sp>
        <p:nvSpPr>
          <p:cNvPr id="6" name="TextBox 6"/>
          <p:cNvSpPr txBox="1"/>
          <p:nvPr/>
        </p:nvSpPr>
        <p:spPr>
          <a:xfrm>
            <a:off x="6934198" y="4222351"/>
            <a:ext cx="11163261" cy="4370427"/>
          </a:xfrm>
          <a:prstGeom prst="rect">
            <a:avLst/>
          </a:prstGeom>
        </p:spPr>
        <p:txBody>
          <a:bodyPr wrap="square" lIns="0" tIns="0" rIns="0" bIns="0" rtlCol="0" anchor="t">
            <a:spAutoFit/>
          </a:bodyPr>
          <a:lstStyle/>
          <a:p>
            <a:pPr marL="457200" indent="-457200" algn="just">
              <a:lnSpc>
                <a:spcPct val="150000"/>
              </a:lnSpc>
              <a:buFont typeface="Arial" panose="020B0604020202020204" pitchFamily="34" charset="0"/>
              <a:buChar char="•"/>
            </a:pPr>
            <a:r>
              <a:rPr lang="en-US" sz="3200" dirty="0">
                <a:solidFill>
                  <a:srgbClr val="6B705C"/>
                </a:solidFill>
                <a:latin typeface="Garet 2"/>
                <a:ea typeface="Garet 2"/>
                <a:cs typeface="Garet 2"/>
                <a:sym typeface="Garet 2"/>
              </a:rPr>
              <a:t>The authority issues a provisional acknowledgement immediately upon filing the application. </a:t>
            </a:r>
          </a:p>
          <a:p>
            <a:pPr marL="457200" indent="-457200" algn="just">
              <a:lnSpc>
                <a:spcPct val="150000"/>
              </a:lnSpc>
              <a:buFont typeface="Arial" panose="020B0604020202020204" pitchFamily="34" charset="0"/>
              <a:buChar char="•"/>
            </a:pPr>
            <a:r>
              <a:rPr lang="en-US" sz="3200" dirty="0">
                <a:solidFill>
                  <a:srgbClr val="6B705C"/>
                </a:solidFill>
                <a:latin typeface="Garet 2"/>
                <a:ea typeface="Garet 2"/>
                <a:cs typeface="Garet 2"/>
                <a:sym typeface="Garet 2"/>
              </a:rPr>
              <a:t>However, the appeal is treated as filed only with the final acknowledgement having the appeal number.</a:t>
            </a:r>
            <a:endParaRPr lang="en-US" sz="2400" dirty="0">
              <a:solidFill>
                <a:srgbClr val="6B705C"/>
              </a:solidFill>
              <a:latin typeface="Garet 2"/>
              <a:ea typeface="Garet 2"/>
              <a:cs typeface="Garet 2"/>
              <a:sym typeface="Garet 2"/>
            </a:endParaRPr>
          </a:p>
        </p:txBody>
      </p:sp>
      <p:sp>
        <p:nvSpPr>
          <p:cNvPr id="7" name="Freeform 7"/>
          <p:cNvSpPr/>
          <p:nvPr/>
        </p:nvSpPr>
        <p:spPr>
          <a:xfrm>
            <a:off x="2153487" y="1232493"/>
            <a:ext cx="1558861" cy="1558861"/>
          </a:xfrm>
          <a:custGeom>
            <a:avLst/>
            <a:gdLst/>
            <a:ahLst/>
            <a:cxnLst/>
            <a:rect l="l" t="t" r="r" b="b"/>
            <a:pathLst>
              <a:path w="1558861" h="1558861">
                <a:moveTo>
                  <a:pt x="0" y="0"/>
                </a:moveTo>
                <a:lnTo>
                  <a:pt x="1558861" y="0"/>
                </a:lnTo>
                <a:lnTo>
                  <a:pt x="1558861" y="1558861"/>
                </a:lnTo>
                <a:lnTo>
                  <a:pt x="0" y="1558861"/>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pic>
        <p:nvPicPr>
          <p:cNvPr id="8" name="Picture 7">
            <a:extLst>
              <a:ext uri="{FF2B5EF4-FFF2-40B4-BE49-F238E27FC236}">
                <a16:creationId xmlns="" xmlns:a16="http://schemas.microsoft.com/office/drawing/2014/main" id="{7A4805B4-77AE-4E85-99F0-E868D9EC2041}"/>
              </a:ext>
            </a:extLst>
          </p:cNvPr>
          <p:cNvPicPr>
            <a:picLocks noChangeAspect="1"/>
          </p:cNvPicPr>
          <p:nvPr/>
        </p:nvPicPr>
        <p:blipFill>
          <a:blip r:embed="rId4">
            <a:extLst>
              <a:ext uri="{BEBA8EAE-BF5A-486C-A8C5-ECC9F3942E4B}">
                <a14:imgProps xmlns="" xmlns:a14="http://schemas.microsoft.com/office/drawing/2010/main">
                  <a14:imgLayer r:embed="rId5">
                    <a14:imgEffect>
                      <a14:sharpenSoften amount="100000"/>
                    </a14:imgEffect>
                  </a14:imgLayer>
                </a14:imgProps>
              </a:ext>
            </a:extLst>
          </a:blip>
          <a:stretch>
            <a:fillRect/>
          </a:stretch>
        </p:blipFill>
        <p:spPr>
          <a:xfrm>
            <a:off x="15870117" y="172889"/>
            <a:ext cx="1856228" cy="1846659"/>
          </a:xfrm>
          <a:prstGeom prst="rect">
            <a:avLst/>
          </a:prstGeom>
        </p:spPr>
      </p:pic>
    </p:spTree>
    <p:extLst>
      <p:ext uri="{BB962C8B-B14F-4D97-AF65-F5344CB8AC3E}">
        <p14:creationId xmlns="" xmlns:p14="http://schemas.microsoft.com/office/powerpoint/2010/main" val="1892675192"/>
      </p:ext>
    </p:extLst>
  </p:cSld>
  <p:clrMapOvr>
    <a:masterClrMapping/>
  </p:clrMapOvr>
  <mc:AlternateContent xmlns:mc="http://schemas.openxmlformats.org/markup-compatibility/2006">
    <mc:Choice xmlns="" xmlns:p14="http://schemas.microsoft.com/office/powerpoint/2010/main" Requires="p14">
      <p:transition spd="slow" p14:dur="1250" advClick="0">
        <p14:reveal/>
      </p:transition>
    </mc:Choice>
    <mc:Fallback>
      <p:transition spd="slow" advClick="0">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rot="5400000">
            <a:off x="8138038" y="186192"/>
            <a:ext cx="2011924" cy="18288000"/>
            <a:chOff x="0" y="0"/>
            <a:chExt cx="529889" cy="4816593"/>
          </a:xfrm>
          <a:solidFill>
            <a:srgbClr val="CB997E"/>
          </a:solidFill>
        </p:grpSpPr>
        <p:sp>
          <p:nvSpPr>
            <p:cNvPr id="3" name="Freeform 3"/>
            <p:cNvSpPr/>
            <p:nvPr/>
          </p:nvSpPr>
          <p:spPr>
            <a:xfrm>
              <a:off x="0" y="0"/>
              <a:ext cx="529889" cy="4816592"/>
            </a:xfrm>
            <a:custGeom>
              <a:avLst/>
              <a:gdLst/>
              <a:ahLst/>
              <a:cxnLst/>
              <a:rect l="l" t="t" r="r" b="b"/>
              <a:pathLst>
                <a:path w="529889" h="4816592">
                  <a:moveTo>
                    <a:pt x="0" y="0"/>
                  </a:moveTo>
                  <a:lnTo>
                    <a:pt x="529889" y="0"/>
                  </a:lnTo>
                  <a:lnTo>
                    <a:pt x="529889" y="4816592"/>
                  </a:lnTo>
                  <a:lnTo>
                    <a:pt x="0" y="4816592"/>
                  </a:lnTo>
                  <a:close/>
                </a:path>
              </a:pathLst>
            </a:custGeom>
            <a:grpFill/>
          </p:spPr>
        </p:sp>
        <p:sp>
          <p:nvSpPr>
            <p:cNvPr id="4" name="TextBox 4"/>
            <p:cNvSpPr txBox="1"/>
            <p:nvPr/>
          </p:nvSpPr>
          <p:spPr>
            <a:xfrm>
              <a:off x="0" y="-38100"/>
              <a:ext cx="529889" cy="4854693"/>
            </a:xfrm>
            <a:prstGeom prst="rect">
              <a:avLst/>
            </a:prstGeom>
            <a:grpFill/>
          </p:spPr>
          <p:txBody>
            <a:bodyPr lIns="50800" tIns="50800" rIns="50800" bIns="50800" rtlCol="0" anchor="ctr"/>
            <a:lstStyle/>
            <a:p>
              <a:pPr algn="ctr">
                <a:lnSpc>
                  <a:spcPts val="2800"/>
                </a:lnSpc>
              </a:pPr>
              <a:endParaRPr/>
            </a:p>
          </p:txBody>
        </p:sp>
      </p:grpSp>
      <p:sp>
        <p:nvSpPr>
          <p:cNvPr id="5" name="TextBox 5"/>
          <p:cNvSpPr txBox="1"/>
          <p:nvPr/>
        </p:nvSpPr>
        <p:spPr>
          <a:xfrm>
            <a:off x="11639710" y="1103490"/>
            <a:ext cx="6572689" cy="6047809"/>
          </a:xfrm>
          <a:prstGeom prst="rect">
            <a:avLst/>
          </a:prstGeom>
        </p:spPr>
        <p:txBody>
          <a:bodyPr wrap="square" lIns="0" tIns="0" rIns="0" bIns="0" rtlCol="0" anchor="t">
            <a:spAutoFit/>
          </a:bodyPr>
          <a:lstStyle/>
          <a:p>
            <a:pPr>
              <a:lnSpc>
                <a:spcPts val="16800"/>
              </a:lnSpc>
            </a:pPr>
            <a:r>
              <a:rPr lang="en-US" sz="2800" b="1" dirty="0">
                <a:solidFill>
                  <a:srgbClr val="C2794C"/>
                </a:solidFill>
                <a:effectLst>
                  <a:outerShdw blurRad="38100" dist="38100" dir="2700000" algn="tl">
                    <a:srgbClr val="000000">
                      <a:alpha val="43137"/>
                    </a:srgbClr>
                  </a:outerShdw>
                </a:effectLst>
                <a:latin typeface="TAN Mon Cheri"/>
                <a:ea typeface="TAN Mon Cheri"/>
                <a:cs typeface="TAN Mon Cheri"/>
                <a:sym typeface="TAN Mon Cheri"/>
              </a:rPr>
              <a:t>Can the Commissioner (Tax Dept.) appeal to the First Appellate Authority?</a:t>
            </a:r>
          </a:p>
        </p:txBody>
      </p:sp>
      <p:sp>
        <p:nvSpPr>
          <p:cNvPr id="7" name="Freeform 7"/>
          <p:cNvSpPr/>
          <p:nvPr/>
        </p:nvSpPr>
        <p:spPr>
          <a:xfrm>
            <a:off x="14658764" y="7542276"/>
            <a:ext cx="1558861" cy="1558861"/>
          </a:xfrm>
          <a:custGeom>
            <a:avLst/>
            <a:gdLst/>
            <a:ahLst/>
            <a:cxnLst/>
            <a:rect l="l" t="t" r="r" b="b"/>
            <a:pathLst>
              <a:path w="1558861" h="1558861">
                <a:moveTo>
                  <a:pt x="0" y="0"/>
                </a:moveTo>
                <a:lnTo>
                  <a:pt x="1558861" y="0"/>
                </a:lnTo>
                <a:lnTo>
                  <a:pt x="1558861" y="1558861"/>
                </a:lnTo>
                <a:lnTo>
                  <a:pt x="0" y="1558861"/>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8" name="TextBox 6">
            <a:extLst>
              <a:ext uri="{FF2B5EF4-FFF2-40B4-BE49-F238E27FC236}">
                <a16:creationId xmlns="" xmlns:a16="http://schemas.microsoft.com/office/drawing/2014/main" id="{8AD643E0-E22C-48EC-AB4C-5D65E8136DC7}"/>
              </a:ext>
            </a:extLst>
          </p:cNvPr>
          <p:cNvSpPr txBox="1"/>
          <p:nvPr/>
        </p:nvSpPr>
        <p:spPr>
          <a:xfrm>
            <a:off x="304800" y="2510699"/>
            <a:ext cx="10610688" cy="3631763"/>
          </a:xfrm>
          <a:prstGeom prst="rect">
            <a:avLst/>
          </a:prstGeom>
        </p:spPr>
        <p:txBody>
          <a:bodyPr wrap="square" lIns="0" tIns="0" rIns="0" bIns="0" rtlCol="0" anchor="t">
            <a:spAutoFit/>
          </a:bodyPr>
          <a:lstStyle/>
          <a:p>
            <a:pPr marL="457200" indent="-457200" algn="just">
              <a:lnSpc>
                <a:spcPct val="150000"/>
              </a:lnSpc>
              <a:buFont typeface="Arial" panose="020B0604020202020204" pitchFamily="34" charset="0"/>
              <a:buChar char="•"/>
            </a:pPr>
            <a:r>
              <a:rPr lang="en-US" sz="3200" dirty="0">
                <a:solidFill>
                  <a:srgbClr val="BF7343"/>
                </a:solidFill>
                <a:latin typeface="Garet 2"/>
                <a:ea typeface="Garet 2"/>
                <a:cs typeface="Garet 2"/>
                <a:sym typeface="Garet 2"/>
              </a:rPr>
              <a:t>Appeal can be filed under Section 107(2) read with Rule 109. </a:t>
            </a:r>
          </a:p>
          <a:p>
            <a:pPr marL="457200" indent="-457200" algn="just">
              <a:lnSpc>
                <a:spcPct val="150000"/>
              </a:lnSpc>
              <a:buFont typeface="Arial" panose="020B0604020202020204" pitchFamily="34" charset="0"/>
              <a:buChar char="•"/>
            </a:pPr>
            <a:r>
              <a:rPr lang="en-US" sz="3200" dirty="0">
                <a:solidFill>
                  <a:srgbClr val="BF7343"/>
                </a:solidFill>
                <a:latin typeface="Garet 2"/>
                <a:ea typeface="Garet 2"/>
                <a:cs typeface="Garet 2"/>
                <a:sym typeface="Garet 2"/>
              </a:rPr>
              <a:t>The Commissioner can appeal before the appellate authority within 6 months from the date of order in form APL-03. </a:t>
            </a:r>
          </a:p>
        </p:txBody>
      </p:sp>
      <p:pic>
        <p:nvPicPr>
          <p:cNvPr id="9" name="Picture 8">
            <a:extLst>
              <a:ext uri="{FF2B5EF4-FFF2-40B4-BE49-F238E27FC236}">
                <a16:creationId xmlns="" xmlns:a16="http://schemas.microsoft.com/office/drawing/2014/main" id="{D3192417-022B-4DA2-A8FC-ED0864547050}"/>
              </a:ext>
            </a:extLst>
          </p:cNvPr>
          <p:cNvPicPr>
            <a:picLocks noChangeAspect="1"/>
          </p:cNvPicPr>
          <p:nvPr/>
        </p:nvPicPr>
        <p:blipFill>
          <a:blip r:embed="rId4">
            <a:extLst>
              <a:ext uri="{BEBA8EAE-BF5A-486C-A8C5-ECC9F3942E4B}">
                <a14:imgProps xmlns="" xmlns:a14="http://schemas.microsoft.com/office/drawing/2010/main">
                  <a14:imgLayer r:embed="rId5">
                    <a14:imgEffect>
                      <a14:sharpenSoften amount="100000"/>
                    </a14:imgEffect>
                  </a14:imgLayer>
                </a14:imgProps>
              </a:ext>
            </a:extLst>
          </a:blip>
          <a:stretch>
            <a:fillRect/>
          </a:stretch>
        </p:blipFill>
        <p:spPr>
          <a:xfrm>
            <a:off x="15870117" y="172889"/>
            <a:ext cx="1856228" cy="1846659"/>
          </a:xfrm>
          <a:prstGeom prst="rect">
            <a:avLst/>
          </a:prstGeom>
        </p:spPr>
      </p:pic>
    </p:spTree>
    <p:extLst>
      <p:ext uri="{BB962C8B-B14F-4D97-AF65-F5344CB8AC3E}">
        <p14:creationId xmlns="" xmlns:p14="http://schemas.microsoft.com/office/powerpoint/2010/main" val="877683580"/>
      </p:ext>
    </p:extLst>
  </p:cSld>
  <p:clrMapOvr>
    <a:masterClrMapping/>
  </p:clrMapOvr>
  <mc:AlternateContent xmlns:mc="http://schemas.openxmlformats.org/markup-compatibility/2006">
    <mc:Choice xmlns="" xmlns:p14="http://schemas.microsoft.com/office/powerpoint/2010/main" Requires="p14">
      <p:transition spd="slow" p14:dur="1250" advClick="0">
        <p14:reveal/>
      </p:transition>
    </mc:Choice>
    <mc:Fallback>
      <p:transition spd="slow" advClick="0">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rot="-10800000">
            <a:off x="0" y="0"/>
            <a:ext cx="2011924" cy="10287000"/>
            <a:chOff x="0" y="0"/>
            <a:chExt cx="529889" cy="2709333"/>
          </a:xfrm>
          <a:solidFill>
            <a:srgbClr val="6B705C"/>
          </a:solidFill>
        </p:grpSpPr>
        <p:sp>
          <p:nvSpPr>
            <p:cNvPr id="3" name="Freeform 3"/>
            <p:cNvSpPr/>
            <p:nvPr/>
          </p:nvSpPr>
          <p:spPr>
            <a:xfrm>
              <a:off x="0" y="0"/>
              <a:ext cx="529889" cy="2709333"/>
            </a:xfrm>
            <a:custGeom>
              <a:avLst/>
              <a:gdLst/>
              <a:ahLst/>
              <a:cxnLst/>
              <a:rect l="l" t="t" r="r" b="b"/>
              <a:pathLst>
                <a:path w="529889" h="2709333">
                  <a:moveTo>
                    <a:pt x="0" y="0"/>
                  </a:moveTo>
                  <a:lnTo>
                    <a:pt x="529889" y="0"/>
                  </a:lnTo>
                  <a:lnTo>
                    <a:pt x="529889" y="2709333"/>
                  </a:lnTo>
                  <a:lnTo>
                    <a:pt x="0" y="2709333"/>
                  </a:lnTo>
                  <a:close/>
                </a:path>
              </a:pathLst>
            </a:custGeom>
            <a:grpFill/>
          </p:spPr>
        </p:sp>
        <p:sp>
          <p:nvSpPr>
            <p:cNvPr id="4" name="TextBox 4"/>
            <p:cNvSpPr txBox="1"/>
            <p:nvPr/>
          </p:nvSpPr>
          <p:spPr>
            <a:xfrm>
              <a:off x="0" y="-38100"/>
              <a:ext cx="529889" cy="2747433"/>
            </a:xfrm>
            <a:prstGeom prst="rect">
              <a:avLst/>
            </a:prstGeom>
            <a:grpFill/>
          </p:spPr>
          <p:txBody>
            <a:bodyPr lIns="50800" tIns="50800" rIns="50800" bIns="50800" rtlCol="0" anchor="ctr"/>
            <a:lstStyle/>
            <a:p>
              <a:pPr algn="ctr">
                <a:lnSpc>
                  <a:spcPts val="2800"/>
                </a:lnSpc>
              </a:pPr>
              <a:endParaRPr/>
            </a:p>
          </p:txBody>
        </p:sp>
      </p:grpSp>
      <p:sp>
        <p:nvSpPr>
          <p:cNvPr id="5" name="TextBox 5"/>
          <p:cNvSpPr txBox="1"/>
          <p:nvPr/>
        </p:nvSpPr>
        <p:spPr>
          <a:xfrm>
            <a:off x="3956002" y="800100"/>
            <a:ext cx="11975772" cy="1846659"/>
          </a:xfrm>
          <a:prstGeom prst="rect">
            <a:avLst/>
          </a:prstGeom>
        </p:spPr>
        <p:txBody>
          <a:bodyPr wrap="square" lIns="0" tIns="0" rIns="0" bIns="0" rtlCol="0" anchor="t">
            <a:spAutoFit/>
          </a:bodyPr>
          <a:lstStyle/>
          <a:p>
            <a:pPr>
              <a:lnSpc>
                <a:spcPts val="16800"/>
              </a:lnSpc>
            </a:pPr>
            <a:r>
              <a:rPr lang="en-US" sz="6000" b="1" dirty="0">
                <a:solidFill>
                  <a:srgbClr val="6B705C"/>
                </a:solidFill>
                <a:effectLst>
                  <a:outerShdw blurRad="38100" dist="38100" dir="2700000" algn="tl">
                    <a:srgbClr val="000000">
                      <a:alpha val="43137"/>
                    </a:srgbClr>
                  </a:outerShdw>
                </a:effectLst>
                <a:latin typeface="TAN Mon Cheri"/>
                <a:ea typeface="TAN Mon Cheri"/>
                <a:cs typeface="TAN Mon Cheri"/>
                <a:sym typeface="TAN Mon Cheri"/>
              </a:rPr>
              <a:t>Is adjournment allowed?</a:t>
            </a:r>
          </a:p>
        </p:txBody>
      </p:sp>
      <p:sp>
        <p:nvSpPr>
          <p:cNvPr id="8" name="TextBox 8"/>
          <p:cNvSpPr txBox="1"/>
          <p:nvPr/>
        </p:nvSpPr>
        <p:spPr>
          <a:xfrm>
            <a:off x="2576569" y="5215830"/>
            <a:ext cx="14734638" cy="2893100"/>
          </a:xfrm>
          <a:prstGeom prst="rect">
            <a:avLst/>
          </a:prstGeom>
        </p:spPr>
        <p:txBody>
          <a:bodyPr lIns="0" tIns="0" rIns="0" bIns="0" rtlCol="0" anchor="t">
            <a:spAutoFit/>
          </a:bodyPr>
          <a:lstStyle/>
          <a:p>
            <a:pPr marL="457200" indent="-457200" algn="just">
              <a:lnSpc>
                <a:spcPct val="150000"/>
              </a:lnSpc>
              <a:buFont typeface="Arial" panose="020B0604020202020204" pitchFamily="34" charset="0"/>
              <a:buChar char="•"/>
            </a:pPr>
            <a:r>
              <a:rPr lang="en-US" sz="3200" dirty="0">
                <a:solidFill>
                  <a:srgbClr val="6B705C"/>
                </a:solidFill>
                <a:latin typeface="Garet 2"/>
                <a:ea typeface="Garet 2"/>
                <a:cs typeface="Garet 2"/>
                <a:sym typeface="Garet 2"/>
              </a:rPr>
              <a:t>The First Appellate Authority may adjourn the hearing of the appeal if there is sufficient cause. </a:t>
            </a:r>
          </a:p>
          <a:p>
            <a:pPr marL="457200" indent="-457200" algn="just">
              <a:lnSpc>
                <a:spcPct val="150000"/>
              </a:lnSpc>
              <a:buFont typeface="Arial" panose="020B0604020202020204" pitchFamily="34" charset="0"/>
              <a:buChar char="•"/>
            </a:pPr>
            <a:r>
              <a:rPr lang="en-US" sz="3200" dirty="0">
                <a:solidFill>
                  <a:srgbClr val="6B705C"/>
                </a:solidFill>
                <a:latin typeface="Garet 2"/>
                <a:ea typeface="Garet 2"/>
                <a:cs typeface="Garet 2"/>
                <a:sym typeface="Garet 2"/>
              </a:rPr>
              <a:t>The reasons will be recorded in writing, Adjournment will be allowed only three times.</a:t>
            </a:r>
          </a:p>
        </p:txBody>
      </p:sp>
      <p:sp>
        <p:nvSpPr>
          <p:cNvPr id="9" name="Freeform 9"/>
          <p:cNvSpPr/>
          <p:nvPr/>
        </p:nvSpPr>
        <p:spPr>
          <a:xfrm>
            <a:off x="1399597" y="3957769"/>
            <a:ext cx="1224653" cy="1224653"/>
          </a:xfrm>
          <a:custGeom>
            <a:avLst/>
            <a:gdLst/>
            <a:ahLst/>
            <a:cxnLst/>
            <a:rect l="l" t="t" r="r" b="b"/>
            <a:pathLst>
              <a:path w="1224653" h="1224653">
                <a:moveTo>
                  <a:pt x="0" y="0"/>
                </a:moveTo>
                <a:lnTo>
                  <a:pt x="1224653" y="0"/>
                </a:lnTo>
                <a:lnTo>
                  <a:pt x="1224653" y="1224653"/>
                </a:lnTo>
                <a:lnTo>
                  <a:pt x="0" y="1224653"/>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pic>
        <p:nvPicPr>
          <p:cNvPr id="10" name="Picture 9">
            <a:extLst>
              <a:ext uri="{FF2B5EF4-FFF2-40B4-BE49-F238E27FC236}">
                <a16:creationId xmlns="" xmlns:a16="http://schemas.microsoft.com/office/drawing/2014/main" id="{4DB5E7C9-BA05-4806-B8AC-4223DF1A5074}"/>
              </a:ext>
            </a:extLst>
          </p:cNvPr>
          <p:cNvPicPr>
            <a:picLocks noChangeAspect="1"/>
          </p:cNvPicPr>
          <p:nvPr/>
        </p:nvPicPr>
        <p:blipFill>
          <a:blip r:embed="rId4">
            <a:extLst>
              <a:ext uri="{BEBA8EAE-BF5A-486C-A8C5-ECC9F3942E4B}">
                <a14:imgProps xmlns="" xmlns:a14="http://schemas.microsoft.com/office/drawing/2010/main">
                  <a14:imgLayer r:embed="rId5">
                    <a14:imgEffect>
                      <a14:sharpenSoften amount="100000"/>
                    </a14:imgEffect>
                  </a14:imgLayer>
                </a14:imgProps>
              </a:ext>
            </a:extLst>
          </a:blip>
          <a:stretch>
            <a:fillRect/>
          </a:stretch>
        </p:blipFill>
        <p:spPr>
          <a:xfrm>
            <a:off x="15870117" y="172889"/>
            <a:ext cx="1856228" cy="1846659"/>
          </a:xfrm>
          <a:prstGeom prst="rect">
            <a:avLst/>
          </a:prstGeom>
        </p:spPr>
      </p:pic>
    </p:spTree>
    <p:extLst>
      <p:ext uri="{BB962C8B-B14F-4D97-AF65-F5344CB8AC3E}">
        <p14:creationId xmlns="" xmlns:p14="http://schemas.microsoft.com/office/powerpoint/2010/main" val="943613209"/>
      </p:ext>
    </p:extLst>
  </p:cSld>
  <p:clrMapOvr>
    <a:masterClrMapping/>
  </p:clrMapOvr>
  <mc:AlternateContent xmlns:mc="http://schemas.openxmlformats.org/markup-compatibility/2006">
    <mc:Choice xmlns="" xmlns:p14="http://schemas.microsoft.com/office/powerpoint/2010/main" Requires="p14">
      <p:transition spd="slow" p14:dur="1250" advClick="0">
        <p14:reveal/>
      </p:transition>
    </mc:Choice>
    <mc:Fallback>
      <p:transition spd="slow" advClick="0">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rot="-10800000">
            <a:off x="15763338" y="0"/>
            <a:ext cx="2501924" cy="10287000"/>
            <a:chOff x="0" y="0"/>
            <a:chExt cx="658943" cy="2709333"/>
          </a:xfrm>
          <a:solidFill>
            <a:srgbClr val="CB997E"/>
          </a:solidFill>
        </p:grpSpPr>
        <p:sp>
          <p:nvSpPr>
            <p:cNvPr id="3" name="Freeform 3"/>
            <p:cNvSpPr/>
            <p:nvPr/>
          </p:nvSpPr>
          <p:spPr>
            <a:xfrm>
              <a:off x="0" y="0"/>
              <a:ext cx="658943" cy="2709333"/>
            </a:xfrm>
            <a:custGeom>
              <a:avLst/>
              <a:gdLst/>
              <a:ahLst/>
              <a:cxnLst/>
              <a:rect l="l" t="t" r="r" b="b"/>
              <a:pathLst>
                <a:path w="658943" h="2709333">
                  <a:moveTo>
                    <a:pt x="0" y="0"/>
                  </a:moveTo>
                  <a:lnTo>
                    <a:pt x="658943" y="0"/>
                  </a:lnTo>
                  <a:lnTo>
                    <a:pt x="658943" y="2709333"/>
                  </a:lnTo>
                  <a:lnTo>
                    <a:pt x="0" y="2709333"/>
                  </a:lnTo>
                  <a:close/>
                </a:path>
              </a:pathLst>
            </a:custGeom>
            <a:grpFill/>
          </p:spPr>
        </p:sp>
        <p:sp>
          <p:nvSpPr>
            <p:cNvPr id="4" name="TextBox 4"/>
            <p:cNvSpPr txBox="1"/>
            <p:nvPr/>
          </p:nvSpPr>
          <p:spPr>
            <a:xfrm>
              <a:off x="0" y="-38100"/>
              <a:ext cx="658943" cy="2747433"/>
            </a:xfrm>
            <a:prstGeom prst="rect">
              <a:avLst/>
            </a:prstGeom>
            <a:grpFill/>
          </p:spPr>
          <p:txBody>
            <a:bodyPr lIns="50800" tIns="50800" rIns="50800" bIns="50800" rtlCol="0" anchor="ctr"/>
            <a:lstStyle/>
            <a:p>
              <a:pPr algn="ctr">
                <a:lnSpc>
                  <a:spcPts val="2800"/>
                </a:lnSpc>
              </a:pPr>
              <a:endParaRPr/>
            </a:p>
          </p:txBody>
        </p:sp>
      </p:grpSp>
      <p:sp>
        <p:nvSpPr>
          <p:cNvPr id="5" name="TextBox 5"/>
          <p:cNvSpPr txBox="1"/>
          <p:nvPr/>
        </p:nvSpPr>
        <p:spPr>
          <a:xfrm>
            <a:off x="667514" y="842445"/>
            <a:ext cx="14734639" cy="1800493"/>
          </a:xfrm>
          <a:prstGeom prst="rect">
            <a:avLst/>
          </a:prstGeom>
        </p:spPr>
        <p:txBody>
          <a:bodyPr wrap="square" lIns="0" tIns="0" rIns="0" bIns="0" rtlCol="0" anchor="t">
            <a:spAutoFit/>
          </a:bodyPr>
          <a:lstStyle/>
          <a:p>
            <a:pPr>
              <a:lnSpc>
                <a:spcPts val="16800"/>
              </a:lnSpc>
            </a:pPr>
            <a:r>
              <a:rPr lang="en-US" sz="4800" b="1" dirty="0">
                <a:solidFill>
                  <a:srgbClr val="CB997E"/>
                </a:solidFill>
                <a:effectLst>
                  <a:outerShdw blurRad="38100" dist="38100" dir="2700000" algn="tl">
                    <a:srgbClr val="000000">
                      <a:alpha val="43137"/>
                    </a:srgbClr>
                  </a:outerShdw>
                </a:effectLst>
                <a:latin typeface="TAN Mon Cheri"/>
                <a:ea typeface="TAN Mon Cheri"/>
                <a:cs typeface="TAN Mon Cheri"/>
                <a:sym typeface="TAN Mon Cheri"/>
              </a:rPr>
              <a:t>Will any additional grounds be allowed?</a:t>
            </a:r>
          </a:p>
        </p:txBody>
      </p:sp>
      <p:sp>
        <p:nvSpPr>
          <p:cNvPr id="6" name="TextBox 6"/>
          <p:cNvSpPr txBox="1"/>
          <p:nvPr/>
        </p:nvSpPr>
        <p:spPr>
          <a:xfrm>
            <a:off x="306330" y="5279146"/>
            <a:ext cx="14734638" cy="2356414"/>
          </a:xfrm>
          <a:prstGeom prst="rect">
            <a:avLst/>
          </a:prstGeom>
        </p:spPr>
        <p:txBody>
          <a:bodyPr lIns="0" tIns="0" rIns="0" bIns="0" rtlCol="0" anchor="t">
            <a:spAutoFit/>
          </a:bodyPr>
          <a:lstStyle/>
          <a:p>
            <a:pPr marL="457200" indent="-457200" algn="just">
              <a:lnSpc>
                <a:spcPct val="150000"/>
              </a:lnSpc>
              <a:buFont typeface="Arial" panose="020B0604020202020204" pitchFamily="34" charset="0"/>
              <a:buChar char="•"/>
            </a:pPr>
            <a:r>
              <a:rPr lang="en-US" sz="3500" dirty="0">
                <a:solidFill>
                  <a:srgbClr val="BF7343"/>
                </a:solidFill>
                <a:latin typeface="Garet 2"/>
                <a:ea typeface="Garet 2"/>
                <a:cs typeface="Garet 2"/>
                <a:sym typeface="Garet 2"/>
              </a:rPr>
              <a:t>The First Appellate Authority can allow an appellant to go into any ground of appeal which was not earlier specified in the appeal only if he feels the omission was not willful.</a:t>
            </a:r>
          </a:p>
        </p:txBody>
      </p:sp>
      <p:sp>
        <p:nvSpPr>
          <p:cNvPr id="7" name="Freeform 7"/>
          <p:cNvSpPr/>
          <p:nvPr/>
        </p:nvSpPr>
        <p:spPr>
          <a:xfrm>
            <a:off x="15040968" y="2439929"/>
            <a:ext cx="1444741" cy="1444741"/>
          </a:xfrm>
          <a:custGeom>
            <a:avLst/>
            <a:gdLst/>
            <a:ahLst/>
            <a:cxnLst/>
            <a:rect l="l" t="t" r="r" b="b"/>
            <a:pathLst>
              <a:path w="1444741" h="1444741">
                <a:moveTo>
                  <a:pt x="0" y="0"/>
                </a:moveTo>
                <a:lnTo>
                  <a:pt x="1444741" y="0"/>
                </a:lnTo>
                <a:lnTo>
                  <a:pt x="1444741" y="1444742"/>
                </a:lnTo>
                <a:lnTo>
                  <a:pt x="0" y="1444742"/>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pic>
        <p:nvPicPr>
          <p:cNvPr id="8" name="Picture 7">
            <a:extLst>
              <a:ext uri="{FF2B5EF4-FFF2-40B4-BE49-F238E27FC236}">
                <a16:creationId xmlns="" xmlns:a16="http://schemas.microsoft.com/office/drawing/2014/main" id="{41C72BF8-1B50-4F2E-B57B-91E1F2B6A0B8}"/>
              </a:ext>
            </a:extLst>
          </p:cNvPr>
          <p:cNvPicPr>
            <a:picLocks noChangeAspect="1"/>
          </p:cNvPicPr>
          <p:nvPr/>
        </p:nvPicPr>
        <p:blipFill>
          <a:blip r:embed="rId4">
            <a:extLst>
              <a:ext uri="{BEBA8EAE-BF5A-486C-A8C5-ECC9F3942E4B}">
                <a14:imgProps xmlns="" xmlns:a14="http://schemas.microsoft.com/office/drawing/2010/main">
                  <a14:imgLayer r:embed="rId5">
                    <a14:imgEffect>
                      <a14:sharpenSoften amount="100000"/>
                    </a14:imgEffect>
                  </a14:imgLayer>
                </a14:imgProps>
              </a:ext>
            </a:extLst>
          </a:blip>
          <a:stretch>
            <a:fillRect/>
          </a:stretch>
        </p:blipFill>
        <p:spPr>
          <a:xfrm>
            <a:off x="15870117" y="172889"/>
            <a:ext cx="1856228" cy="1846659"/>
          </a:xfrm>
          <a:prstGeom prst="rect">
            <a:avLst/>
          </a:prstGeom>
        </p:spPr>
      </p:pic>
    </p:spTree>
    <p:extLst>
      <p:ext uri="{BB962C8B-B14F-4D97-AF65-F5344CB8AC3E}">
        <p14:creationId xmlns="" xmlns:p14="http://schemas.microsoft.com/office/powerpoint/2010/main" val="2943684"/>
      </p:ext>
    </p:extLst>
  </p:cSld>
  <p:clrMapOvr>
    <a:masterClrMapping/>
  </p:clrMapOvr>
  <mc:AlternateContent xmlns:mc="http://schemas.openxmlformats.org/markup-compatibility/2006">
    <mc:Choice xmlns="" xmlns:p14="http://schemas.microsoft.com/office/powerpoint/2010/main" Requires="p14">
      <p:transition spd="slow" p14:dur="1250" advClick="0">
        <p14:reveal/>
      </p:transition>
    </mc:Choice>
    <mc:Fallback>
      <p:transition spd="slow" advClick="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8F5ED"/>
        </a:solidFill>
        <a:effectLst/>
      </p:bgPr>
    </p:bg>
    <p:spTree>
      <p:nvGrpSpPr>
        <p:cNvPr id="1" name=""/>
        <p:cNvGrpSpPr/>
        <p:nvPr/>
      </p:nvGrpSpPr>
      <p:grpSpPr>
        <a:xfrm>
          <a:off x="0" y="0"/>
          <a:ext cx="0" cy="0"/>
          <a:chOff x="0" y="0"/>
          <a:chExt cx="0" cy="0"/>
        </a:xfrm>
      </p:grpSpPr>
      <p:grpSp>
        <p:nvGrpSpPr>
          <p:cNvPr id="2" name="Group 2"/>
          <p:cNvGrpSpPr/>
          <p:nvPr/>
        </p:nvGrpSpPr>
        <p:grpSpPr>
          <a:xfrm rot="-10800000">
            <a:off x="0" y="0"/>
            <a:ext cx="2011924" cy="10287000"/>
            <a:chOff x="0" y="0"/>
            <a:chExt cx="529889" cy="2709333"/>
          </a:xfrm>
          <a:solidFill>
            <a:srgbClr val="6B705C"/>
          </a:solidFill>
        </p:grpSpPr>
        <p:sp>
          <p:nvSpPr>
            <p:cNvPr id="3" name="Freeform 3"/>
            <p:cNvSpPr/>
            <p:nvPr/>
          </p:nvSpPr>
          <p:spPr>
            <a:xfrm>
              <a:off x="0" y="0"/>
              <a:ext cx="529889" cy="2709333"/>
            </a:xfrm>
            <a:custGeom>
              <a:avLst/>
              <a:gdLst/>
              <a:ahLst/>
              <a:cxnLst/>
              <a:rect l="l" t="t" r="r" b="b"/>
              <a:pathLst>
                <a:path w="529889" h="2709333">
                  <a:moveTo>
                    <a:pt x="0" y="0"/>
                  </a:moveTo>
                  <a:lnTo>
                    <a:pt x="529889" y="0"/>
                  </a:lnTo>
                  <a:lnTo>
                    <a:pt x="529889" y="2709333"/>
                  </a:lnTo>
                  <a:lnTo>
                    <a:pt x="0" y="2709333"/>
                  </a:lnTo>
                  <a:close/>
                </a:path>
              </a:pathLst>
            </a:custGeom>
            <a:grpFill/>
          </p:spPr>
        </p:sp>
        <p:sp>
          <p:nvSpPr>
            <p:cNvPr id="4" name="TextBox 4"/>
            <p:cNvSpPr txBox="1"/>
            <p:nvPr/>
          </p:nvSpPr>
          <p:spPr>
            <a:xfrm>
              <a:off x="0" y="-38100"/>
              <a:ext cx="529889" cy="2747433"/>
            </a:xfrm>
            <a:prstGeom prst="rect">
              <a:avLst/>
            </a:prstGeom>
            <a:grpFill/>
          </p:spPr>
          <p:txBody>
            <a:bodyPr lIns="50800" tIns="50800" rIns="50800" bIns="50800" rtlCol="0" anchor="ctr"/>
            <a:lstStyle/>
            <a:p>
              <a:pPr algn="ctr">
                <a:lnSpc>
                  <a:spcPts val="2800"/>
                </a:lnSpc>
              </a:pPr>
              <a:endParaRPr/>
            </a:p>
          </p:txBody>
        </p:sp>
      </p:grpSp>
      <p:sp>
        <p:nvSpPr>
          <p:cNvPr id="5" name="TextBox 5"/>
          <p:cNvSpPr txBox="1"/>
          <p:nvPr/>
        </p:nvSpPr>
        <p:spPr>
          <a:xfrm>
            <a:off x="2979427" y="790575"/>
            <a:ext cx="12368434" cy="1846659"/>
          </a:xfrm>
          <a:prstGeom prst="rect">
            <a:avLst/>
          </a:prstGeom>
        </p:spPr>
        <p:txBody>
          <a:bodyPr lIns="0" tIns="0" rIns="0" bIns="0" rtlCol="0" anchor="t">
            <a:spAutoFit/>
          </a:bodyPr>
          <a:lstStyle/>
          <a:p>
            <a:pPr>
              <a:lnSpc>
                <a:spcPts val="16800"/>
              </a:lnSpc>
            </a:pPr>
            <a:r>
              <a:rPr lang="en-US" sz="6000" b="1" dirty="0">
                <a:solidFill>
                  <a:srgbClr val="6B705C"/>
                </a:solidFill>
                <a:effectLst>
                  <a:outerShdw blurRad="38100" dist="38100" dir="2700000" algn="tl">
                    <a:srgbClr val="000000">
                      <a:alpha val="43137"/>
                    </a:srgbClr>
                  </a:outerShdw>
                </a:effectLst>
                <a:latin typeface="TAN Mon Cheri"/>
                <a:ea typeface="TAN Mon Cheri"/>
                <a:cs typeface="TAN Mon Cheri"/>
                <a:sym typeface="TAN Mon Cheri"/>
              </a:rPr>
              <a:t>What is an appeal?</a:t>
            </a:r>
          </a:p>
        </p:txBody>
      </p:sp>
      <p:sp>
        <p:nvSpPr>
          <p:cNvPr id="8" name="TextBox 8"/>
          <p:cNvSpPr txBox="1"/>
          <p:nvPr/>
        </p:nvSpPr>
        <p:spPr>
          <a:xfrm>
            <a:off x="2979427" y="5273676"/>
            <a:ext cx="14734638" cy="2154436"/>
          </a:xfrm>
          <a:prstGeom prst="rect">
            <a:avLst/>
          </a:prstGeom>
        </p:spPr>
        <p:txBody>
          <a:bodyPr lIns="0" tIns="0" rIns="0" bIns="0" rtlCol="0" anchor="t">
            <a:spAutoFit/>
          </a:bodyPr>
          <a:lstStyle/>
          <a:p>
            <a:pPr marL="457200" indent="-457200" algn="just">
              <a:lnSpc>
                <a:spcPct val="150000"/>
              </a:lnSpc>
              <a:buFont typeface="Arial" panose="020B0604020202020204" pitchFamily="34" charset="0"/>
              <a:buChar char="•"/>
            </a:pPr>
            <a:r>
              <a:rPr lang="en-US" sz="3200" dirty="0">
                <a:solidFill>
                  <a:srgbClr val="6B705C"/>
                </a:solidFill>
                <a:latin typeface="Garet 2"/>
                <a:ea typeface="Garet 2"/>
                <a:cs typeface="Garet 2"/>
                <a:sym typeface="Garet 2"/>
              </a:rPr>
              <a:t>Any appeal under any law is an application to a higher court for a reversal of the decision of a lower court. </a:t>
            </a:r>
          </a:p>
          <a:p>
            <a:pPr marL="457200" indent="-457200" algn="just">
              <a:lnSpc>
                <a:spcPct val="150000"/>
              </a:lnSpc>
              <a:buFont typeface="Arial" panose="020B0604020202020204" pitchFamily="34" charset="0"/>
              <a:buChar char="•"/>
            </a:pPr>
            <a:r>
              <a:rPr lang="en-US" sz="3200" dirty="0">
                <a:solidFill>
                  <a:srgbClr val="6B705C"/>
                </a:solidFill>
                <a:latin typeface="Garet 2"/>
                <a:ea typeface="Garet 2"/>
                <a:cs typeface="Garet 2"/>
                <a:sym typeface="Garet 2"/>
              </a:rPr>
              <a:t>Appeals arise when there are any legal disputes.</a:t>
            </a:r>
          </a:p>
        </p:txBody>
      </p:sp>
      <p:sp>
        <p:nvSpPr>
          <p:cNvPr id="9" name="Freeform 9"/>
          <p:cNvSpPr/>
          <p:nvPr/>
        </p:nvSpPr>
        <p:spPr>
          <a:xfrm>
            <a:off x="1399597" y="3957769"/>
            <a:ext cx="1224653" cy="1224653"/>
          </a:xfrm>
          <a:custGeom>
            <a:avLst/>
            <a:gdLst/>
            <a:ahLst/>
            <a:cxnLst/>
            <a:rect l="l" t="t" r="r" b="b"/>
            <a:pathLst>
              <a:path w="1224653" h="1224653">
                <a:moveTo>
                  <a:pt x="0" y="0"/>
                </a:moveTo>
                <a:lnTo>
                  <a:pt x="1224653" y="0"/>
                </a:lnTo>
                <a:lnTo>
                  <a:pt x="1224653" y="1224653"/>
                </a:lnTo>
                <a:lnTo>
                  <a:pt x="0" y="1224653"/>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pic>
        <p:nvPicPr>
          <p:cNvPr id="6" name="Picture 5">
            <a:extLst>
              <a:ext uri="{FF2B5EF4-FFF2-40B4-BE49-F238E27FC236}">
                <a16:creationId xmlns="" xmlns:a16="http://schemas.microsoft.com/office/drawing/2014/main" id="{FADF5715-7D31-4409-A041-8D6565B15397}"/>
              </a:ext>
            </a:extLst>
          </p:cNvPr>
          <p:cNvPicPr>
            <a:picLocks noChangeAspect="1"/>
          </p:cNvPicPr>
          <p:nvPr/>
        </p:nvPicPr>
        <p:blipFill>
          <a:blip r:embed="rId4">
            <a:extLst>
              <a:ext uri="{BEBA8EAE-BF5A-486C-A8C5-ECC9F3942E4B}">
                <a14:imgProps xmlns="" xmlns:a14="http://schemas.microsoft.com/office/drawing/2010/main">
                  <a14:imgLayer r:embed="rId5">
                    <a14:imgEffect>
                      <a14:sharpenSoften amount="100000"/>
                    </a14:imgEffect>
                  </a14:imgLayer>
                </a14:imgProps>
              </a:ext>
            </a:extLst>
          </a:blip>
          <a:stretch>
            <a:fillRect/>
          </a:stretch>
        </p:blipFill>
        <p:spPr>
          <a:xfrm>
            <a:off x="15870117" y="172889"/>
            <a:ext cx="1856228" cy="1846659"/>
          </a:xfrm>
          <a:prstGeom prst="rect">
            <a:avLst/>
          </a:prstGeom>
        </p:spPr>
      </p:pic>
    </p:spTree>
  </p:cSld>
  <p:clrMapOvr>
    <a:masterClrMapping/>
  </p:clrMapOvr>
  <mc:AlternateContent xmlns:mc="http://schemas.openxmlformats.org/markup-compatibility/2006">
    <mc:Choice xmlns="" xmlns:p14="http://schemas.microsoft.com/office/powerpoint/2010/main" Requires="p14">
      <p:transition spd="slow" p14:dur="1250" advClick="0">
        <p14:reveal/>
      </p:transition>
    </mc:Choice>
    <mc:Fallback>
      <p:transition spd="slow" advClick="0">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rot="5400000">
            <a:off x="8138038" y="-8138038"/>
            <a:ext cx="2011924" cy="18288000"/>
            <a:chOff x="0" y="0"/>
            <a:chExt cx="529889" cy="4816593"/>
          </a:xfrm>
          <a:solidFill>
            <a:srgbClr val="6B705C"/>
          </a:solidFill>
        </p:grpSpPr>
        <p:sp>
          <p:nvSpPr>
            <p:cNvPr id="3" name="Freeform 3"/>
            <p:cNvSpPr/>
            <p:nvPr/>
          </p:nvSpPr>
          <p:spPr>
            <a:xfrm>
              <a:off x="0" y="0"/>
              <a:ext cx="529889" cy="4816592"/>
            </a:xfrm>
            <a:custGeom>
              <a:avLst/>
              <a:gdLst/>
              <a:ahLst/>
              <a:cxnLst/>
              <a:rect l="l" t="t" r="r" b="b"/>
              <a:pathLst>
                <a:path w="529889" h="4816592">
                  <a:moveTo>
                    <a:pt x="0" y="0"/>
                  </a:moveTo>
                  <a:lnTo>
                    <a:pt x="529889" y="0"/>
                  </a:lnTo>
                  <a:lnTo>
                    <a:pt x="529889" y="4816592"/>
                  </a:lnTo>
                  <a:lnTo>
                    <a:pt x="0" y="4816592"/>
                  </a:lnTo>
                  <a:close/>
                </a:path>
              </a:pathLst>
            </a:custGeom>
            <a:grpFill/>
          </p:spPr>
        </p:sp>
        <p:sp>
          <p:nvSpPr>
            <p:cNvPr id="4" name="TextBox 4"/>
            <p:cNvSpPr txBox="1"/>
            <p:nvPr/>
          </p:nvSpPr>
          <p:spPr>
            <a:xfrm>
              <a:off x="0" y="-38100"/>
              <a:ext cx="529889" cy="4854693"/>
            </a:xfrm>
            <a:prstGeom prst="rect">
              <a:avLst/>
            </a:prstGeom>
            <a:grpFill/>
          </p:spPr>
          <p:txBody>
            <a:bodyPr lIns="50800" tIns="50800" rIns="50800" bIns="50800" rtlCol="0" anchor="ctr"/>
            <a:lstStyle/>
            <a:p>
              <a:pPr algn="ctr">
                <a:lnSpc>
                  <a:spcPts val="2800"/>
                </a:lnSpc>
              </a:pPr>
              <a:endParaRPr/>
            </a:p>
          </p:txBody>
        </p:sp>
      </p:grpSp>
      <p:sp>
        <p:nvSpPr>
          <p:cNvPr id="5" name="TextBox 5"/>
          <p:cNvSpPr txBox="1"/>
          <p:nvPr/>
        </p:nvSpPr>
        <p:spPr>
          <a:xfrm>
            <a:off x="210985" y="2784849"/>
            <a:ext cx="6901543" cy="6155531"/>
          </a:xfrm>
          <a:prstGeom prst="rect">
            <a:avLst/>
          </a:prstGeom>
        </p:spPr>
        <p:txBody>
          <a:bodyPr wrap="square" lIns="0" tIns="0" rIns="0" bIns="0" rtlCol="0" anchor="t">
            <a:spAutoFit/>
          </a:bodyPr>
          <a:lstStyle/>
          <a:p>
            <a:pPr>
              <a:lnSpc>
                <a:spcPts val="16800"/>
              </a:lnSpc>
            </a:pPr>
            <a:r>
              <a:rPr lang="en-US" sz="6000" b="1" dirty="0">
                <a:solidFill>
                  <a:srgbClr val="A5A58D"/>
                </a:solidFill>
                <a:effectLst>
                  <a:outerShdw blurRad="38100" dist="38100" dir="2700000" algn="tl">
                    <a:srgbClr val="000000">
                      <a:alpha val="43137"/>
                    </a:srgbClr>
                  </a:outerShdw>
                </a:effectLst>
                <a:latin typeface="TAN Mon Cheri"/>
                <a:ea typeface="TAN Mon Cheri"/>
                <a:cs typeface="TAN Mon Cheri"/>
                <a:sym typeface="TAN Mon Cheri"/>
              </a:rPr>
              <a:t>Decision of the First Appellate Authority</a:t>
            </a:r>
          </a:p>
        </p:txBody>
      </p:sp>
      <p:sp>
        <p:nvSpPr>
          <p:cNvPr id="6" name="TextBox 6"/>
          <p:cNvSpPr txBox="1"/>
          <p:nvPr/>
        </p:nvSpPr>
        <p:spPr>
          <a:xfrm>
            <a:off x="6913754" y="2400300"/>
            <a:ext cx="11163261" cy="7525137"/>
          </a:xfrm>
          <a:prstGeom prst="rect">
            <a:avLst/>
          </a:prstGeom>
        </p:spPr>
        <p:txBody>
          <a:bodyPr wrap="square" lIns="0" tIns="0" rIns="0" bIns="0" rtlCol="0" anchor="t">
            <a:spAutoFit/>
          </a:bodyPr>
          <a:lstStyle/>
          <a:p>
            <a:pPr marL="457200" indent="-457200" algn="just">
              <a:lnSpc>
                <a:spcPct val="150000"/>
              </a:lnSpc>
              <a:buFont typeface="Arial" panose="020B0604020202020204" pitchFamily="34" charset="0"/>
              <a:buChar char="•"/>
            </a:pPr>
            <a:r>
              <a:rPr lang="en-US" sz="3200" dirty="0">
                <a:solidFill>
                  <a:srgbClr val="6B705C"/>
                </a:solidFill>
                <a:latin typeface="Garet 2"/>
                <a:ea typeface="Garet 2"/>
                <a:cs typeface="Garet 2"/>
                <a:sym typeface="Garet 2"/>
              </a:rPr>
              <a:t>The First Appellate Authority can confirm, modify or annul the decision but will not refer the case back to the authority. </a:t>
            </a:r>
          </a:p>
          <a:p>
            <a:pPr marL="457200" indent="-457200" algn="just">
              <a:lnSpc>
                <a:spcPct val="150000"/>
              </a:lnSpc>
              <a:buFont typeface="Arial" panose="020B0604020202020204" pitchFamily="34" charset="0"/>
              <a:buChar char="•"/>
            </a:pPr>
            <a:r>
              <a:rPr lang="en-US" sz="3200" dirty="0">
                <a:solidFill>
                  <a:srgbClr val="6B705C"/>
                </a:solidFill>
                <a:latin typeface="Garet 2"/>
                <a:ea typeface="Garet 2"/>
                <a:cs typeface="Garet 2"/>
                <a:sym typeface="Garet 2"/>
              </a:rPr>
              <a:t>Negative impact of the order Any order increasing any fee/penalty/fine or confiscating higher value goods or decreasing the refund or input tax credit will be passed only after a reasonable opportunity of showing cause.</a:t>
            </a:r>
          </a:p>
          <a:p>
            <a:pPr marL="457200" indent="-457200" algn="just">
              <a:lnSpc>
                <a:spcPct val="150000"/>
              </a:lnSpc>
              <a:buFont typeface="Arial" panose="020B0604020202020204" pitchFamily="34" charset="0"/>
              <a:buChar char="•"/>
            </a:pPr>
            <a:r>
              <a:rPr lang="en-US" sz="2400" dirty="0">
                <a:solidFill>
                  <a:srgbClr val="6B705C"/>
                </a:solidFill>
                <a:latin typeface="Garet 2"/>
                <a:ea typeface="Garet 2"/>
                <a:cs typeface="Garet 2"/>
                <a:sym typeface="Garet 2"/>
              </a:rPr>
              <a:t>With respect to orders received on detention and seizure of goods and conveyance, 25% of penalty needs to be paid for making an application of appeals under section 107 of the CGST Act.</a:t>
            </a:r>
          </a:p>
        </p:txBody>
      </p:sp>
      <p:sp>
        <p:nvSpPr>
          <p:cNvPr id="7" name="Freeform 7"/>
          <p:cNvSpPr/>
          <p:nvPr/>
        </p:nvSpPr>
        <p:spPr>
          <a:xfrm>
            <a:off x="2153487" y="1232493"/>
            <a:ext cx="1558861" cy="1558861"/>
          </a:xfrm>
          <a:custGeom>
            <a:avLst/>
            <a:gdLst/>
            <a:ahLst/>
            <a:cxnLst/>
            <a:rect l="l" t="t" r="r" b="b"/>
            <a:pathLst>
              <a:path w="1558861" h="1558861">
                <a:moveTo>
                  <a:pt x="0" y="0"/>
                </a:moveTo>
                <a:lnTo>
                  <a:pt x="1558861" y="0"/>
                </a:lnTo>
                <a:lnTo>
                  <a:pt x="1558861" y="1558861"/>
                </a:lnTo>
                <a:lnTo>
                  <a:pt x="0" y="1558861"/>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pic>
        <p:nvPicPr>
          <p:cNvPr id="8" name="Picture 7">
            <a:extLst>
              <a:ext uri="{FF2B5EF4-FFF2-40B4-BE49-F238E27FC236}">
                <a16:creationId xmlns="" xmlns:a16="http://schemas.microsoft.com/office/drawing/2014/main" id="{1264EAA0-28CE-4FDB-9759-0AE0DB83EC66}"/>
              </a:ext>
            </a:extLst>
          </p:cNvPr>
          <p:cNvPicPr>
            <a:picLocks noChangeAspect="1"/>
          </p:cNvPicPr>
          <p:nvPr/>
        </p:nvPicPr>
        <p:blipFill>
          <a:blip r:embed="rId4">
            <a:extLst>
              <a:ext uri="{BEBA8EAE-BF5A-486C-A8C5-ECC9F3942E4B}">
                <a14:imgProps xmlns="" xmlns:a14="http://schemas.microsoft.com/office/drawing/2010/main">
                  <a14:imgLayer r:embed="rId5">
                    <a14:imgEffect>
                      <a14:sharpenSoften amount="100000"/>
                    </a14:imgEffect>
                  </a14:imgLayer>
                </a14:imgProps>
              </a:ext>
            </a:extLst>
          </a:blip>
          <a:stretch>
            <a:fillRect/>
          </a:stretch>
        </p:blipFill>
        <p:spPr>
          <a:xfrm>
            <a:off x="15870117" y="172889"/>
            <a:ext cx="1856228" cy="1846659"/>
          </a:xfrm>
          <a:prstGeom prst="rect">
            <a:avLst/>
          </a:prstGeom>
        </p:spPr>
      </p:pic>
    </p:spTree>
    <p:extLst>
      <p:ext uri="{BB962C8B-B14F-4D97-AF65-F5344CB8AC3E}">
        <p14:creationId xmlns="" xmlns:p14="http://schemas.microsoft.com/office/powerpoint/2010/main" val="2108462601"/>
      </p:ext>
    </p:extLst>
  </p:cSld>
  <p:clrMapOvr>
    <a:masterClrMapping/>
  </p:clrMapOvr>
  <mc:AlternateContent xmlns:mc="http://schemas.openxmlformats.org/markup-compatibility/2006">
    <mc:Choice xmlns="" xmlns:p14="http://schemas.microsoft.com/office/powerpoint/2010/main" Requires="p14">
      <p:transition spd="slow" p14:dur="1250" advClick="0">
        <p14:reveal/>
      </p:transition>
    </mc:Choice>
    <mc:Fallback>
      <p:transition spd="slow" advClick="0">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rot="5400000">
            <a:off x="8138038" y="186192"/>
            <a:ext cx="2011924" cy="18288000"/>
            <a:chOff x="0" y="0"/>
            <a:chExt cx="529889" cy="4816593"/>
          </a:xfrm>
          <a:solidFill>
            <a:srgbClr val="CB997E"/>
          </a:solidFill>
        </p:grpSpPr>
        <p:sp>
          <p:nvSpPr>
            <p:cNvPr id="3" name="Freeform 3"/>
            <p:cNvSpPr/>
            <p:nvPr/>
          </p:nvSpPr>
          <p:spPr>
            <a:xfrm>
              <a:off x="0" y="0"/>
              <a:ext cx="529889" cy="4816592"/>
            </a:xfrm>
            <a:custGeom>
              <a:avLst/>
              <a:gdLst/>
              <a:ahLst/>
              <a:cxnLst/>
              <a:rect l="l" t="t" r="r" b="b"/>
              <a:pathLst>
                <a:path w="529889" h="4816592">
                  <a:moveTo>
                    <a:pt x="0" y="0"/>
                  </a:moveTo>
                  <a:lnTo>
                    <a:pt x="529889" y="0"/>
                  </a:lnTo>
                  <a:lnTo>
                    <a:pt x="529889" y="4816592"/>
                  </a:lnTo>
                  <a:lnTo>
                    <a:pt x="0" y="4816592"/>
                  </a:lnTo>
                  <a:close/>
                </a:path>
              </a:pathLst>
            </a:custGeom>
            <a:grpFill/>
          </p:spPr>
        </p:sp>
        <p:sp>
          <p:nvSpPr>
            <p:cNvPr id="4" name="TextBox 4"/>
            <p:cNvSpPr txBox="1"/>
            <p:nvPr/>
          </p:nvSpPr>
          <p:spPr>
            <a:xfrm>
              <a:off x="0" y="-38100"/>
              <a:ext cx="529889" cy="4854693"/>
            </a:xfrm>
            <a:prstGeom prst="rect">
              <a:avLst/>
            </a:prstGeom>
            <a:grpFill/>
          </p:spPr>
          <p:txBody>
            <a:bodyPr lIns="50800" tIns="50800" rIns="50800" bIns="50800" rtlCol="0" anchor="ctr"/>
            <a:lstStyle/>
            <a:p>
              <a:pPr algn="ctr">
                <a:lnSpc>
                  <a:spcPts val="2800"/>
                </a:lnSpc>
              </a:pPr>
              <a:endParaRPr/>
            </a:p>
          </p:txBody>
        </p:sp>
      </p:grpSp>
      <p:sp>
        <p:nvSpPr>
          <p:cNvPr id="5" name="TextBox 5"/>
          <p:cNvSpPr txBox="1"/>
          <p:nvPr/>
        </p:nvSpPr>
        <p:spPr>
          <a:xfrm>
            <a:off x="11715311" y="2306163"/>
            <a:ext cx="6572689" cy="4001095"/>
          </a:xfrm>
          <a:prstGeom prst="rect">
            <a:avLst/>
          </a:prstGeom>
        </p:spPr>
        <p:txBody>
          <a:bodyPr wrap="square" lIns="0" tIns="0" rIns="0" bIns="0" rtlCol="0" anchor="t">
            <a:spAutoFit/>
          </a:bodyPr>
          <a:lstStyle/>
          <a:p>
            <a:pPr>
              <a:lnSpc>
                <a:spcPts val="16800"/>
              </a:lnSpc>
            </a:pPr>
            <a:r>
              <a:rPr lang="en-US" sz="6000" b="1" dirty="0">
                <a:solidFill>
                  <a:srgbClr val="C2794C"/>
                </a:solidFill>
                <a:effectLst>
                  <a:outerShdw blurRad="38100" dist="38100" dir="2700000" algn="tl">
                    <a:srgbClr val="000000">
                      <a:alpha val="43137"/>
                    </a:srgbClr>
                  </a:outerShdw>
                </a:effectLst>
                <a:latin typeface="TAN Mon Cheri"/>
                <a:ea typeface="TAN Mon Cheri"/>
                <a:cs typeface="TAN Mon Cheri"/>
                <a:sym typeface="TAN Mon Cheri"/>
              </a:rPr>
              <a:t>Time limit for the decision</a:t>
            </a:r>
          </a:p>
        </p:txBody>
      </p:sp>
      <p:sp>
        <p:nvSpPr>
          <p:cNvPr id="7" name="Freeform 7"/>
          <p:cNvSpPr/>
          <p:nvPr/>
        </p:nvSpPr>
        <p:spPr>
          <a:xfrm>
            <a:off x="14658764" y="7542276"/>
            <a:ext cx="1558861" cy="1558861"/>
          </a:xfrm>
          <a:custGeom>
            <a:avLst/>
            <a:gdLst/>
            <a:ahLst/>
            <a:cxnLst/>
            <a:rect l="l" t="t" r="r" b="b"/>
            <a:pathLst>
              <a:path w="1558861" h="1558861">
                <a:moveTo>
                  <a:pt x="0" y="0"/>
                </a:moveTo>
                <a:lnTo>
                  <a:pt x="1558861" y="0"/>
                </a:lnTo>
                <a:lnTo>
                  <a:pt x="1558861" y="1558861"/>
                </a:lnTo>
                <a:lnTo>
                  <a:pt x="0" y="1558861"/>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8" name="TextBox 6">
            <a:extLst>
              <a:ext uri="{FF2B5EF4-FFF2-40B4-BE49-F238E27FC236}">
                <a16:creationId xmlns="" xmlns:a16="http://schemas.microsoft.com/office/drawing/2014/main" id="{8AD643E0-E22C-48EC-AB4C-5D65E8136DC7}"/>
              </a:ext>
            </a:extLst>
          </p:cNvPr>
          <p:cNvSpPr txBox="1"/>
          <p:nvPr/>
        </p:nvSpPr>
        <p:spPr>
          <a:xfrm>
            <a:off x="304800" y="3009900"/>
            <a:ext cx="10610688" cy="3631763"/>
          </a:xfrm>
          <a:prstGeom prst="rect">
            <a:avLst/>
          </a:prstGeom>
        </p:spPr>
        <p:txBody>
          <a:bodyPr wrap="square" lIns="0" tIns="0" rIns="0" bIns="0" rtlCol="0" anchor="t">
            <a:spAutoFit/>
          </a:bodyPr>
          <a:lstStyle/>
          <a:p>
            <a:pPr marL="457200" indent="-457200" algn="just">
              <a:lnSpc>
                <a:spcPct val="150000"/>
              </a:lnSpc>
              <a:buFont typeface="Arial" panose="020B0604020202020204" pitchFamily="34" charset="0"/>
              <a:buChar char="•"/>
            </a:pPr>
            <a:r>
              <a:rPr lang="en-US" sz="3200" dirty="0">
                <a:solidFill>
                  <a:srgbClr val="BF7343"/>
                </a:solidFill>
                <a:latin typeface="Garet 2"/>
                <a:ea typeface="Garet 2"/>
                <a:cs typeface="Garet 2"/>
                <a:sym typeface="Garet 2"/>
              </a:rPr>
              <a:t>The order must be passed within 1 year from the date of filing the appeal. </a:t>
            </a:r>
          </a:p>
          <a:p>
            <a:pPr marL="457200" indent="-457200" algn="just">
              <a:lnSpc>
                <a:spcPct val="150000"/>
              </a:lnSpc>
              <a:buFont typeface="Arial" panose="020B0604020202020204" pitchFamily="34" charset="0"/>
              <a:buChar char="•"/>
            </a:pPr>
            <a:r>
              <a:rPr lang="en-US" sz="3200" dirty="0">
                <a:solidFill>
                  <a:srgbClr val="BF7343"/>
                </a:solidFill>
                <a:latin typeface="Garet 2"/>
                <a:ea typeface="Garet 2"/>
                <a:cs typeface="Garet 2"/>
                <a:sym typeface="Garet 2"/>
              </a:rPr>
              <a:t>If the order is stayed by an order of a Court or Tribunal, the period of such stay shall be excluded in from the one year period.</a:t>
            </a:r>
          </a:p>
        </p:txBody>
      </p:sp>
      <p:pic>
        <p:nvPicPr>
          <p:cNvPr id="9" name="Picture 8">
            <a:extLst>
              <a:ext uri="{FF2B5EF4-FFF2-40B4-BE49-F238E27FC236}">
                <a16:creationId xmlns="" xmlns:a16="http://schemas.microsoft.com/office/drawing/2014/main" id="{B7090255-6177-4306-A885-7DF90E3D3AFF}"/>
              </a:ext>
            </a:extLst>
          </p:cNvPr>
          <p:cNvPicPr>
            <a:picLocks noChangeAspect="1"/>
          </p:cNvPicPr>
          <p:nvPr/>
        </p:nvPicPr>
        <p:blipFill>
          <a:blip r:embed="rId4">
            <a:extLst>
              <a:ext uri="{BEBA8EAE-BF5A-486C-A8C5-ECC9F3942E4B}">
                <a14:imgProps xmlns="" xmlns:a14="http://schemas.microsoft.com/office/drawing/2010/main">
                  <a14:imgLayer r:embed="rId5">
                    <a14:imgEffect>
                      <a14:sharpenSoften amount="100000"/>
                    </a14:imgEffect>
                  </a14:imgLayer>
                </a14:imgProps>
              </a:ext>
            </a:extLst>
          </a:blip>
          <a:stretch>
            <a:fillRect/>
          </a:stretch>
        </p:blipFill>
        <p:spPr>
          <a:xfrm>
            <a:off x="15870117" y="172889"/>
            <a:ext cx="1856228" cy="1846659"/>
          </a:xfrm>
          <a:prstGeom prst="rect">
            <a:avLst/>
          </a:prstGeom>
        </p:spPr>
      </p:pic>
    </p:spTree>
    <p:extLst>
      <p:ext uri="{BB962C8B-B14F-4D97-AF65-F5344CB8AC3E}">
        <p14:creationId xmlns="" xmlns:p14="http://schemas.microsoft.com/office/powerpoint/2010/main" val="3552928858"/>
      </p:ext>
    </p:extLst>
  </p:cSld>
  <p:clrMapOvr>
    <a:masterClrMapping/>
  </p:clrMapOvr>
  <mc:AlternateContent xmlns:mc="http://schemas.openxmlformats.org/markup-compatibility/2006">
    <mc:Choice xmlns="" xmlns:p14="http://schemas.microsoft.com/office/powerpoint/2010/main" Requires="p14">
      <p:transition spd="slow" p14:dur="1250" advClick="0">
        <p14:reveal/>
      </p:transition>
    </mc:Choice>
    <mc:Fallback>
      <p:transition spd="slow" advClick="0">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rot="-10800000">
            <a:off x="0" y="0"/>
            <a:ext cx="2011924" cy="10287000"/>
            <a:chOff x="0" y="0"/>
            <a:chExt cx="529889" cy="2709333"/>
          </a:xfrm>
          <a:solidFill>
            <a:srgbClr val="6B705C"/>
          </a:solidFill>
        </p:grpSpPr>
        <p:sp>
          <p:nvSpPr>
            <p:cNvPr id="3" name="Freeform 3"/>
            <p:cNvSpPr/>
            <p:nvPr/>
          </p:nvSpPr>
          <p:spPr>
            <a:xfrm>
              <a:off x="0" y="0"/>
              <a:ext cx="529889" cy="2709333"/>
            </a:xfrm>
            <a:custGeom>
              <a:avLst/>
              <a:gdLst/>
              <a:ahLst/>
              <a:cxnLst/>
              <a:rect l="l" t="t" r="r" b="b"/>
              <a:pathLst>
                <a:path w="529889" h="2709333">
                  <a:moveTo>
                    <a:pt x="0" y="0"/>
                  </a:moveTo>
                  <a:lnTo>
                    <a:pt x="529889" y="0"/>
                  </a:lnTo>
                  <a:lnTo>
                    <a:pt x="529889" y="2709333"/>
                  </a:lnTo>
                  <a:lnTo>
                    <a:pt x="0" y="2709333"/>
                  </a:lnTo>
                  <a:close/>
                </a:path>
              </a:pathLst>
            </a:custGeom>
            <a:grpFill/>
          </p:spPr>
        </p:sp>
        <p:sp>
          <p:nvSpPr>
            <p:cNvPr id="4" name="TextBox 4"/>
            <p:cNvSpPr txBox="1"/>
            <p:nvPr/>
          </p:nvSpPr>
          <p:spPr>
            <a:xfrm>
              <a:off x="0" y="-38100"/>
              <a:ext cx="529889" cy="2747433"/>
            </a:xfrm>
            <a:prstGeom prst="rect">
              <a:avLst/>
            </a:prstGeom>
            <a:grpFill/>
          </p:spPr>
          <p:txBody>
            <a:bodyPr lIns="50800" tIns="50800" rIns="50800" bIns="50800" rtlCol="0" anchor="ctr"/>
            <a:lstStyle/>
            <a:p>
              <a:pPr algn="ctr">
                <a:lnSpc>
                  <a:spcPts val="2800"/>
                </a:lnSpc>
              </a:pPr>
              <a:endParaRPr/>
            </a:p>
          </p:txBody>
        </p:sp>
      </p:grpSp>
      <p:sp>
        <p:nvSpPr>
          <p:cNvPr id="5" name="TextBox 5"/>
          <p:cNvSpPr txBox="1"/>
          <p:nvPr/>
        </p:nvSpPr>
        <p:spPr>
          <a:xfrm>
            <a:off x="2743127" y="1129626"/>
            <a:ext cx="14523475" cy="1846659"/>
          </a:xfrm>
          <a:prstGeom prst="rect">
            <a:avLst/>
          </a:prstGeom>
        </p:spPr>
        <p:txBody>
          <a:bodyPr wrap="square" lIns="0" tIns="0" rIns="0" bIns="0" rtlCol="0" anchor="t">
            <a:spAutoFit/>
          </a:bodyPr>
          <a:lstStyle/>
          <a:p>
            <a:pPr>
              <a:lnSpc>
                <a:spcPts val="16800"/>
              </a:lnSpc>
            </a:pPr>
            <a:r>
              <a:rPr lang="en-US" sz="6000" b="1" dirty="0">
                <a:solidFill>
                  <a:srgbClr val="6B705C"/>
                </a:solidFill>
                <a:effectLst>
                  <a:outerShdw blurRad="38100" dist="38100" dir="2700000" algn="tl">
                    <a:srgbClr val="000000">
                      <a:alpha val="43137"/>
                    </a:srgbClr>
                  </a:outerShdw>
                </a:effectLst>
                <a:latin typeface="TAN Mon Cheri"/>
                <a:ea typeface="TAN Mon Cheri"/>
                <a:cs typeface="TAN Mon Cheri"/>
                <a:sym typeface="TAN Mon Cheri"/>
              </a:rPr>
              <a:t>Communication of the decision</a:t>
            </a:r>
          </a:p>
        </p:txBody>
      </p:sp>
      <p:sp>
        <p:nvSpPr>
          <p:cNvPr id="8" name="TextBox 8"/>
          <p:cNvSpPr txBox="1"/>
          <p:nvPr/>
        </p:nvSpPr>
        <p:spPr>
          <a:xfrm>
            <a:off x="2576569" y="5215830"/>
            <a:ext cx="14734638" cy="2893100"/>
          </a:xfrm>
          <a:prstGeom prst="rect">
            <a:avLst/>
          </a:prstGeom>
        </p:spPr>
        <p:txBody>
          <a:bodyPr lIns="0" tIns="0" rIns="0" bIns="0" rtlCol="0" anchor="t">
            <a:spAutoFit/>
          </a:bodyPr>
          <a:lstStyle/>
          <a:p>
            <a:pPr marL="457200" indent="-457200" algn="just">
              <a:lnSpc>
                <a:spcPct val="150000"/>
              </a:lnSpc>
              <a:buFont typeface="Arial" panose="020B0604020202020204" pitchFamily="34" charset="0"/>
              <a:buChar char="•"/>
            </a:pPr>
            <a:r>
              <a:rPr lang="en-US" sz="3200" dirty="0">
                <a:solidFill>
                  <a:srgbClr val="6B705C"/>
                </a:solidFill>
                <a:latin typeface="Garet 2"/>
                <a:ea typeface="Garet 2"/>
                <a:cs typeface="Garet 2"/>
                <a:sym typeface="Garet 2"/>
              </a:rPr>
              <a:t>The First Appellate Authority shall communicate the order passed to the appellant and to the adjudicating authority. </a:t>
            </a:r>
          </a:p>
          <a:p>
            <a:pPr marL="457200" indent="-457200" algn="just">
              <a:lnSpc>
                <a:spcPct val="150000"/>
              </a:lnSpc>
              <a:buFont typeface="Arial" panose="020B0604020202020204" pitchFamily="34" charset="0"/>
              <a:buChar char="•"/>
            </a:pPr>
            <a:r>
              <a:rPr lang="en-US" sz="3200" dirty="0">
                <a:solidFill>
                  <a:srgbClr val="6B705C"/>
                </a:solidFill>
                <a:latin typeface="Garet 2"/>
                <a:ea typeface="Garet 2"/>
                <a:cs typeface="Garet 2"/>
                <a:sym typeface="Garet 2"/>
              </a:rPr>
              <a:t>A copy of the order will also be sent to the jurisdictional Commissioners of CGST and SGST.</a:t>
            </a:r>
          </a:p>
        </p:txBody>
      </p:sp>
      <p:sp>
        <p:nvSpPr>
          <p:cNvPr id="9" name="Freeform 9"/>
          <p:cNvSpPr/>
          <p:nvPr/>
        </p:nvSpPr>
        <p:spPr>
          <a:xfrm>
            <a:off x="1399597" y="3957769"/>
            <a:ext cx="1224653" cy="1224653"/>
          </a:xfrm>
          <a:custGeom>
            <a:avLst/>
            <a:gdLst/>
            <a:ahLst/>
            <a:cxnLst/>
            <a:rect l="l" t="t" r="r" b="b"/>
            <a:pathLst>
              <a:path w="1224653" h="1224653">
                <a:moveTo>
                  <a:pt x="0" y="0"/>
                </a:moveTo>
                <a:lnTo>
                  <a:pt x="1224653" y="0"/>
                </a:lnTo>
                <a:lnTo>
                  <a:pt x="1224653" y="1224653"/>
                </a:lnTo>
                <a:lnTo>
                  <a:pt x="0" y="1224653"/>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pic>
        <p:nvPicPr>
          <p:cNvPr id="10" name="Picture 9">
            <a:extLst>
              <a:ext uri="{FF2B5EF4-FFF2-40B4-BE49-F238E27FC236}">
                <a16:creationId xmlns="" xmlns:a16="http://schemas.microsoft.com/office/drawing/2014/main" id="{BB59E726-86B1-458F-9E79-5CE932821B7C}"/>
              </a:ext>
            </a:extLst>
          </p:cNvPr>
          <p:cNvPicPr>
            <a:picLocks noChangeAspect="1"/>
          </p:cNvPicPr>
          <p:nvPr/>
        </p:nvPicPr>
        <p:blipFill>
          <a:blip r:embed="rId4">
            <a:extLst>
              <a:ext uri="{BEBA8EAE-BF5A-486C-A8C5-ECC9F3942E4B}">
                <a14:imgProps xmlns="" xmlns:a14="http://schemas.microsoft.com/office/drawing/2010/main">
                  <a14:imgLayer r:embed="rId5">
                    <a14:imgEffect>
                      <a14:sharpenSoften amount="100000"/>
                    </a14:imgEffect>
                  </a14:imgLayer>
                </a14:imgProps>
              </a:ext>
            </a:extLst>
          </a:blip>
          <a:stretch>
            <a:fillRect/>
          </a:stretch>
        </p:blipFill>
        <p:spPr>
          <a:xfrm>
            <a:off x="15870117" y="172889"/>
            <a:ext cx="1856228" cy="1846659"/>
          </a:xfrm>
          <a:prstGeom prst="rect">
            <a:avLst/>
          </a:prstGeom>
        </p:spPr>
      </p:pic>
    </p:spTree>
    <p:extLst>
      <p:ext uri="{BB962C8B-B14F-4D97-AF65-F5344CB8AC3E}">
        <p14:creationId xmlns="" xmlns:p14="http://schemas.microsoft.com/office/powerpoint/2010/main" val="2982980124"/>
      </p:ext>
    </p:extLst>
  </p:cSld>
  <p:clrMapOvr>
    <a:masterClrMapping/>
  </p:clrMapOvr>
  <mc:AlternateContent xmlns:mc="http://schemas.openxmlformats.org/markup-compatibility/2006">
    <mc:Choice xmlns="" xmlns:p14="http://schemas.microsoft.com/office/powerpoint/2010/main" Requires="p14">
      <p:transition spd="slow" p14:dur="1250" advClick="0">
        <p14:reveal/>
      </p:transition>
    </mc:Choice>
    <mc:Fallback>
      <p:transition spd="slow" advClick="0">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rot="-10800000">
            <a:off x="15763338" y="0"/>
            <a:ext cx="2501924" cy="10287000"/>
            <a:chOff x="0" y="0"/>
            <a:chExt cx="658943" cy="2709333"/>
          </a:xfrm>
          <a:solidFill>
            <a:srgbClr val="CB997E"/>
          </a:solidFill>
        </p:grpSpPr>
        <p:sp>
          <p:nvSpPr>
            <p:cNvPr id="3" name="Freeform 3"/>
            <p:cNvSpPr/>
            <p:nvPr/>
          </p:nvSpPr>
          <p:spPr>
            <a:xfrm>
              <a:off x="0" y="0"/>
              <a:ext cx="658943" cy="2709333"/>
            </a:xfrm>
            <a:custGeom>
              <a:avLst/>
              <a:gdLst/>
              <a:ahLst/>
              <a:cxnLst/>
              <a:rect l="l" t="t" r="r" b="b"/>
              <a:pathLst>
                <a:path w="658943" h="2709333">
                  <a:moveTo>
                    <a:pt x="0" y="0"/>
                  </a:moveTo>
                  <a:lnTo>
                    <a:pt x="658943" y="0"/>
                  </a:lnTo>
                  <a:lnTo>
                    <a:pt x="658943" y="2709333"/>
                  </a:lnTo>
                  <a:lnTo>
                    <a:pt x="0" y="2709333"/>
                  </a:lnTo>
                  <a:close/>
                </a:path>
              </a:pathLst>
            </a:custGeom>
            <a:grpFill/>
          </p:spPr>
        </p:sp>
        <p:sp>
          <p:nvSpPr>
            <p:cNvPr id="4" name="TextBox 4"/>
            <p:cNvSpPr txBox="1"/>
            <p:nvPr/>
          </p:nvSpPr>
          <p:spPr>
            <a:xfrm>
              <a:off x="0" y="-38100"/>
              <a:ext cx="658943" cy="2747433"/>
            </a:xfrm>
            <a:prstGeom prst="rect">
              <a:avLst/>
            </a:prstGeom>
            <a:grpFill/>
          </p:spPr>
          <p:txBody>
            <a:bodyPr lIns="50800" tIns="50800" rIns="50800" bIns="50800" rtlCol="0" anchor="ctr"/>
            <a:lstStyle/>
            <a:p>
              <a:pPr algn="ctr">
                <a:lnSpc>
                  <a:spcPts val="2800"/>
                </a:lnSpc>
              </a:pPr>
              <a:endParaRPr/>
            </a:p>
          </p:txBody>
        </p:sp>
      </p:grpSp>
      <p:sp>
        <p:nvSpPr>
          <p:cNvPr id="5" name="TextBox 5"/>
          <p:cNvSpPr txBox="1"/>
          <p:nvPr/>
        </p:nvSpPr>
        <p:spPr>
          <a:xfrm>
            <a:off x="3016306" y="876300"/>
            <a:ext cx="9314686" cy="1846659"/>
          </a:xfrm>
          <a:prstGeom prst="rect">
            <a:avLst/>
          </a:prstGeom>
        </p:spPr>
        <p:txBody>
          <a:bodyPr wrap="square" lIns="0" tIns="0" rIns="0" bIns="0" rtlCol="0" anchor="t">
            <a:spAutoFit/>
          </a:bodyPr>
          <a:lstStyle/>
          <a:p>
            <a:pPr>
              <a:lnSpc>
                <a:spcPts val="16800"/>
              </a:lnSpc>
            </a:pPr>
            <a:r>
              <a:rPr lang="en-US" sz="6000" b="1" dirty="0">
                <a:solidFill>
                  <a:srgbClr val="CB997E"/>
                </a:solidFill>
                <a:effectLst>
                  <a:outerShdw blurRad="38100" dist="38100" dir="2700000" algn="tl">
                    <a:srgbClr val="000000">
                      <a:alpha val="43137"/>
                    </a:srgbClr>
                  </a:outerShdw>
                </a:effectLst>
                <a:latin typeface="TAN Mon Cheri"/>
                <a:ea typeface="TAN Mon Cheri"/>
                <a:cs typeface="TAN Mon Cheri"/>
                <a:sym typeface="TAN Mon Cheri"/>
              </a:rPr>
              <a:t>Revisional Authority</a:t>
            </a:r>
          </a:p>
        </p:txBody>
      </p:sp>
      <p:sp>
        <p:nvSpPr>
          <p:cNvPr id="6" name="TextBox 6"/>
          <p:cNvSpPr txBox="1"/>
          <p:nvPr/>
        </p:nvSpPr>
        <p:spPr>
          <a:xfrm>
            <a:off x="667515" y="2800383"/>
            <a:ext cx="14734638" cy="7203895"/>
          </a:xfrm>
          <a:prstGeom prst="rect">
            <a:avLst/>
          </a:prstGeom>
        </p:spPr>
        <p:txBody>
          <a:bodyPr lIns="0" tIns="0" rIns="0" bIns="0" rtlCol="0" anchor="t">
            <a:spAutoFit/>
          </a:bodyPr>
          <a:lstStyle/>
          <a:p>
            <a:pPr marL="457200" indent="-457200" algn="just">
              <a:lnSpc>
                <a:spcPct val="150000"/>
              </a:lnSpc>
              <a:buFont typeface="Arial" panose="020B0604020202020204" pitchFamily="34" charset="0"/>
              <a:buChar char="•"/>
            </a:pPr>
            <a:r>
              <a:rPr lang="en-US" sz="3500" dirty="0">
                <a:solidFill>
                  <a:srgbClr val="BF7343"/>
                </a:solidFill>
                <a:latin typeface="Garet 2"/>
                <a:ea typeface="Garet 2"/>
                <a:cs typeface="Garet 2"/>
                <a:sym typeface="Garet 2"/>
              </a:rPr>
              <a:t>The Revisional Authority can, on his own, or on request from the Commissioner of SGST/CGST, examine the records of any proceeding. </a:t>
            </a:r>
          </a:p>
          <a:p>
            <a:pPr marL="457200" indent="-457200" algn="just">
              <a:lnSpc>
                <a:spcPct val="150000"/>
              </a:lnSpc>
              <a:buFont typeface="Arial" panose="020B0604020202020204" pitchFamily="34" charset="0"/>
              <a:buChar char="•"/>
            </a:pPr>
            <a:r>
              <a:rPr lang="en-US" sz="3500" dirty="0">
                <a:solidFill>
                  <a:srgbClr val="BF7343"/>
                </a:solidFill>
                <a:latin typeface="Garet 2"/>
                <a:ea typeface="Garet 2"/>
                <a:cs typeface="Garet 2"/>
                <a:sym typeface="Garet 2"/>
              </a:rPr>
              <a:t>He will examine the records if he considers that any decision by any subordinate officer is-</a:t>
            </a:r>
          </a:p>
          <a:p>
            <a:pPr marL="457200" indent="-457200" algn="just">
              <a:lnSpc>
                <a:spcPct val="150000"/>
              </a:lnSpc>
              <a:buFont typeface="Arial" panose="020B0604020202020204" pitchFamily="34" charset="0"/>
              <a:buChar char="•"/>
            </a:pPr>
            <a:r>
              <a:rPr lang="en-US" sz="3500" dirty="0">
                <a:solidFill>
                  <a:srgbClr val="BF7343"/>
                </a:solidFill>
                <a:latin typeface="Garet 2"/>
                <a:ea typeface="Garet 2"/>
                <a:cs typeface="Garet 2"/>
                <a:sym typeface="Garet 2"/>
              </a:rPr>
              <a:t>Prejudicial to the interest of the revenue Illegal or Improper or Not taking into account certain (whether or not available at the time of issuance of the order) or An observation was made by the CAG</a:t>
            </a:r>
          </a:p>
        </p:txBody>
      </p:sp>
      <p:sp>
        <p:nvSpPr>
          <p:cNvPr id="7" name="Freeform 7"/>
          <p:cNvSpPr/>
          <p:nvPr/>
        </p:nvSpPr>
        <p:spPr>
          <a:xfrm>
            <a:off x="15040968" y="2439929"/>
            <a:ext cx="1444741" cy="1444741"/>
          </a:xfrm>
          <a:custGeom>
            <a:avLst/>
            <a:gdLst/>
            <a:ahLst/>
            <a:cxnLst/>
            <a:rect l="l" t="t" r="r" b="b"/>
            <a:pathLst>
              <a:path w="1444741" h="1444741">
                <a:moveTo>
                  <a:pt x="0" y="0"/>
                </a:moveTo>
                <a:lnTo>
                  <a:pt x="1444741" y="0"/>
                </a:lnTo>
                <a:lnTo>
                  <a:pt x="1444741" y="1444742"/>
                </a:lnTo>
                <a:lnTo>
                  <a:pt x="0" y="1444742"/>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pic>
        <p:nvPicPr>
          <p:cNvPr id="8" name="Picture 7">
            <a:extLst>
              <a:ext uri="{FF2B5EF4-FFF2-40B4-BE49-F238E27FC236}">
                <a16:creationId xmlns="" xmlns:a16="http://schemas.microsoft.com/office/drawing/2014/main" id="{9B99F779-34FE-4C3E-A8A5-69C63D014D17}"/>
              </a:ext>
            </a:extLst>
          </p:cNvPr>
          <p:cNvPicPr>
            <a:picLocks noChangeAspect="1"/>
          </p:cNvPicPr>
          <p:nvPr/>
        </p:nvPicPr>
        <p:blipFill>
          <a:blip r:embed="rId4">
            <a:extLst>
              <a:ext uri="{BEBA8EAE-BF5A-486C-A8C5-ECC9F3942E4B}">
                <a14:imgProps xmlns="" xmlns:a14="http://schemas.microsoft.com/office/drawing/2010/main">
                  <a14:imgLayer r:embed="rId5">
                    <a14:imgEffect>
                      <a14:sharpenSoften amount="100000"/>
                    </a14:imgEffect>
                  </a14:imgLayer>
                </a14:imgProps>
              </a:ext>
            </a:extLst>
          </a:blip>
          <a:stretch>
            <a:fillRect/>
          </a:stretch>
        </p:blipFill>
        <p:spPr>
          <a:xfrm>
            <a:off x="15870117" y="172889"/>
            <a:ext cx="1856228" cy="1846659"/>
          </a:xfrm>
          <a:prstGeom prst="rect">
            <a:avLst/>
          </a:prstGeom>
        </p:spPr>
      </p:pic>
    </p:spTree>
    <p:extLst>
      <p:ext uri="{BB962C8B-B14F-4D97-AF65-F5344CB8AC3E}">
        <p14:creationId xmlns="" xmlns:p14="http://schemas.microsoft.com/office/powerpoint/2010/main" val="777072162"/>
      </p:ext>
    </p:extLst>
  </p:cSld>
  <p:clrMapOvr>
    <a:masterClrMapping/>
  </p:clrMapOvr>
  <mc:AlternateContent xmlns:mc="http://schemas.openxmlformats.org/markup-compatibility/2006">
    <mc:Choice xmlns="" xmlns:p14="http://schemas.microsoft.com/office/powerpoint/2010/main" Requires="p14">
      <p:transition spd="slow" p14:dur="1250" advClick="0">
        <p14:reveal/>
      </p:transition>
    </mc:Choice>
    <mc:Fallback>
      <p:transition spd="slow" advClick="0">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rot="5400000">
            <a:off x="8138038" y="-8138038"/>
            <a:ext cx="2011924" cy="18288000"/>
            <a:chOff x="0" y="0"/>
            <a:chExt cx="529889" cy="4816593"/>
          </a:xfrm>
          <a:solidFill>
            <a:srgbClr val="6B705C"/>
          </a:solidFill>
        </p:grpSpPr>
        <p:sp>
          <p:nvSpPr>
            <p:cNvPr id="3" name="Freeform 3"/>
            <p:cNvSpPr/>
            <p:nvPr/>
          </p:nvSpPr>
          <p:spPr>
            <a:xfrm>
              <a:off x="0" y="0"/>
              <a:ext cx="529889" cy="4816592"/>
            </a:xfrm>
            <a:custGeom>
              <a:avLst/>
              <a:gdLst/>
              <a:ahLst/>
              <a:cxnLst/>
              <a:rect l="l" t="t" r="r" b="b"/>
              <a:pathLst>
                <a:path w="529889" h="4816592">
                  <a:moveTo>
                    <a:pt x="0" y="0"/>
                  </a:moveTo>
                  <a:lnTo>
                    <a:pt x="529889" y="0"/>
                  </a:lnTo>
                  <a:lnTo>
                    <a:pt x="529889" y="4816592"/>
                  </a:lnTo>
                  <a:lnTo>
                    <a:pt x="0" y="4816592"/>
                  </a:lnTo>
                  <a:close/>
                </a:path>
              </a:pathLst>
            </a:custGeom>
            <a:grpFill/>
          </p:spPr>
        </p:sp>
        <p:sp>
          <p:nvSpPr>
            <p:cNvPr id="4" name="TextBox 4"/>
            <p:cNvSpPr txBox="1"/>
            <p:nvPr/>
          </p:nvSpPr>
          <p:spPr>
            <a:xfrm>
              <a:off x="0" y="-38100"/>
              <a:ext cx="529889" cy="4854693"/>
            </a:xfrm>
            <a:prstGeom prst="rect">
              <a:avLst/>
            </a:prstGeom>
            <a:grpFill/>
          </p:spPr>
          <p:txBody>
            <a:bodyPr lIns="50800" tIns="50800" rIns="50800" bIns="50800" rtlCol="0" anchor="ctr"/>
            <a:lstStyle/>
            <a:p>
              <a:pPr algn="ctr">
                <a:lnSpc>
                  <a:spcPts val="2800"/>
                </a:lnSpc>
              </a:pPr>
              <a:endParaRPr/>
            </a:p>
          </p:txBody>
        </p:sp>
      </p:grpSp>
      <p:sp>
        <p:nvSpPr>
          <p:cNvPr id="5" name="TextBox 5"/>
          <p:cNvSpPr txBox="1"/>
          <p:nvPr/>
        </p:nvSpPr>
        <p:spPr>
          <a:xfrm>
            <a:off x="210985" y="2784849"/>
            <a:ext cx="6901543" cy="6155531"/>
          </a:xfrm>
          <a:prstGeom prst="rect">
            <a:avLst/>
          </a:prstGeom>
        </p:spPr>
        <p:txBody>
          <a:bodyPr wrap="square" lIns="0" tIns="0" rIns="0" bIns="0" rtlCol="0" anchor="t">
            <a:spAutoFit/>
          </a:bodyPr>
          <a:lstStyle/>
          <a:p>
            <a:pPr>
              <a:lnSpc>
                <a:spcPts val="16800"/>
              </a:lnSpc>
            </a:pPr>
            <a:r>
              <a:rPr lang="en-US" sz="6000" b="1" dirty="0">
                <a:solidFill>
                  <a:srgbClr val="A5A58D"/>
                </a:solidFill>
                <a:effectLst>
                  <a:outerShdw blurRad="38100" dist="38100" dir="2700000" algn="tl">
                    <a:srgbClr val="000000">
                      <a:alpha val="43137"/>
                    </a:srgbClr>
                  </a:outerShdw>
                </a:effectLst>
                <a:latin typeface="TAN Mon Cheri"/>
                <a:ea typeface="TAN Mon Cheri"/>
                <a:cs typeface="TAN Mon Cheri"/>
                <a:sym typeface="TAN Mon Cheri"/>
              </a:rPr>
              <a:t>When is revision not allowed?</a:t>
            </a:r>
          </a:p>
        </p:txBody>
      </p:sp>
      <p:sp>
        <p:nvSpPr>
          <p:cNvPr id="6" name="TextBox 6"/>
          <p:cNvSpPr txBox="1"/>
          <p:nvPr/>
        </p:nvSpPr>
        <p:spPr>
          <a:xfrm>
            <a:off x="6913754" y="3092625"/>
            <a:ext cx="11163261" cy="5847755"/>
          </a:xfrm>
          <a:prstGeom prst="rect">
            <a:avLst/>
          </a:prstGeom>
        </p:spPr>
        <p:txBody>
          <a:bodyPr wrap="square" lIns="0" tIns="0" rIns="0" bIns="0" rtlCol="0" anchor="t">
            <a:spAutoFit/>
          </a:bodyPr>
          <a:lstStyle/>
          <a:p>
            <a:pPr marL="457200" indent="-457200" algn="just">
              <a:lnSpc>
                <a:spcPct val="150000"/>
              </a:lnSpc>
              <a:buFont typeface="Arial" panose="020B0604020202020204" pitchFamily="34" charset="0"/>
              <a:buChar char="•"/>
            </a:pPr>
            <a:r>
              <a:rPr lang="en-US" sz="3200" dirty="0">
                <a:solidFill>
                  <a:srgbClr val="6B705C"/>
                </a:solidFill>
                <a:latin typeface="Garet 2"/>
                <a:ea typeface="Garet 2"/>
                <a:cs typeface="Garet 2"/>
                <a:sym typeface="Garet 2"/>
              </a:rPr>
              <a:t>The Chief Commissioner or Commissioner will not revise the order if- </a:t>
            </a:r>
          </a:p>
          <a:p>
            <a:pPr marL="457200" indent="-457200" algn="just">
              <a:lnSpc>
                <a:spcPct val="150000"/>
              </a:lnSpc>
              <a:buFont typeface="Arial" panose="020B0604020202020204" pitchFamily="34" charset="0"/>
              <a:buChar char="•"/>
            </a:pPr>
            <a:r>
              <a:rPr lang="en-US" sz="3200" dirty="0">
                <a:solidFill>
                  <a:srgbClr val="6B705C"/>
                </a:solidFill>
                <a:latin typeface="Garet 2"/>
                <a:ea typeface="Garet 2"/>
                <a:cs typeface="Garet 2"/>
                <a:sym typeface="Garet 2"/>
              </a:rPr>
              <a:t>The order was already under appeal</a:t>
            </a:r>
          </a:p>
          <a:p>
            <a:pPr marL="457200" indent="-457200" algn="just">
              <a:lnSpc>
                <a:spcPct val="150000"/>
              </a:lnSpc>
              <a:buFont typeface="Arial" panose="020B0604020202020204" pitchFamily="34" charset="0"/>
              <a:buChar char="•"/>
            </a:pPr>
            <a:r>
              <a:rPr lang="en-US" sz="3200" dirty="0">
                <a:solidFill>
                  <a:srgbClr val="6B705C"/>
                </a:solidFill>
                <a:latin typeface="Garet 2"/>
                <a:ea typeface="Garet 2"/>
                <a:cs typeface="Garet 2"/>
                <a:sym typeface="Garet 2"/>
              </a:rPr>
              <a:t>6 months have not passed from the date of order (i.e., there is time left for appeal) </a:t>
            </a:r>
          </a:p>
          <a:p>
            <a:pPr marL="457200" indent="-457200" algn="just">
              <a:lnSpc>
                <a:spcPct val="150000"/>
              </a:lnSpc>
              <a:buFont typeface="Arial" panose="020B0604020202020204" pitchFamily="34" charset="0"/>
              <a:buChar char="•"/>
            </a:pPr>
            <a:r>
              <a:rPr lang="en-US" sz="3200" dirty="0">
                <a:solidFill>
                  <a:srgbClr val="6B705C"/>
                </a:solidFill>
                <a:latin typeface="Garet 2"/>
                <a:ea typeface="Garet 2"/>
                <a:cs typeface="Garet 2"/>
                <a:sym typeface="Garet 2"/>
              </a:rPr>
              <a:t>More than three years have passed after the date of order</a:t>
            </a:r>
          </a:p>
          <a:p>
            <a:pPr marL="457200" indent="-457200" algn="just">
              <a:lnSpc>
                <a:spcPct val="150000"/>
              </a:lnSpc>
              <a:buFont typeface="Arial" panose="020B0604020202020204" pitchFamily="34" charset="0"/>
              <a:buChar char="•"/>
            </a:pPr>
            <a:r>
              <a:rPr lang="en-US" sz="3200" dirty="0">
                <a:solidFill>
                  <a:srgbClr val="6B705C"/>
                </a:solidFill>
                <a:latin typeface="Garet 2"/>
                <a:ea typeface="Garet 2"/>
                <a:cs typeface="Garet 2"/>
                <a:sym typeface="Garet 2"/>
              </a:rPr>
              <a:t>The order has already been taken for revision</a:t>
            </a:r>
          </a:p>
        </p:txBody>
      </p:sp>
      <p:sp>
        <p:nvSpPr>
          <p:cNvPr id="7" name="Freeform 7"/>
          <p:cNvSpPr/>
          <p:nvPr/>
        </p:nvSpPr>
        <p:spPr>
          <a:xfrm>
            <a:off x="2153487" y="1232493"/>
            <a:ext cx="1558861" cy="1558861"/>
          </a:xfrm>
          <a:custGeom>
            <a:avLst/>
            <a:gdLst/>
            <a:ahLst/>
            <a:cxnLst/>
            <a:rect l="l" t="t" r="r" b="b"/>
            <a:pathLst>
              <a:path w="1558861" h="1558861">
                <a:moveTo>
                  <a:pt x="0" y="0"/>
                </a:moveTo>
                <a:lnTo>
                  <a:pt x="1558861" y="0"/>
                </a:lnTo>
                <a:lnTo>
                  <a:pt x="1558861" y="1558861"/>
                </a:lnTo>
                <a:lnTo>
                  <a:pt x="0" y="1558861"/>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pic>
        <p:nvPicPr>
          <p:cNvPr id="8" name="Picture 7">
            <a:extLst>
              <a:ext uri="{FF2B5EF4-FFF2-40B4-BE49-F238E27FC236}">
                <a16:creationId xmlns="" xmlns:a16="http://schemas.microsoft.com/office/drawing/2014/main" id="{BFF77800-777A-4F19-A8FA-EB3093E6B1FF}"/>
              </a:ext>
            </a:extLst>
          </p:cNvPr>
          <p:cNvPicPr>
            <a:picLocks noChangeAspect="1"/>
          </p:cNvPicPr>
          <p:nvPr/>
        </p:nvPicPr>
        <p:blipFill>
          <a:blip r:embed="rId4">
            <a:extLst>
              <a:ext uri="{BEBA8EAE-BF5A-486C-A8C5-ECC9F3942E4B}">
                <a14:imgProps xmlns="" xmlns:a14="http://schemas.microsoft.com/office/drawing/2010/main">
                  <a14:imgLayer r:embed="rId5">
                    <a14:imgEffect>
                      <a14:sharpenSoften amount="100000"/>
                    </a14:imgEffect>
                  </a14:imgLayer>
                </a14:imgProps>
              </a:ext>
            </a:extLst>
          </a:blip>
          <a:stretch>
            <a:fillRect/>
          </a:stretch>
        </p:blipFill>
        <p:spPr>
          <a:xfrm>
            <a:off x="15870117" y="172889"/>
            <a:ext cx="1856228" cy="1846659"/>
          </a:xfrm>
          <a:prstGeom prst="rect">
            <a:avLst/>
          </a:prstGeom>
        </p:spPr>
      </p:pic>
    </p:spTree>
    <p:extLst>
      <p:ext uri="{BB962C8B-B14F-4D97-AF65-F5344CB8AC3E}">
        <p14:creationId xmlns="" xmlns:p14="http://schemas.microsoft.com/office/powerpoint/2010/main" val="441416788"/>
      </p:ext>
    </p:extLst>
  </p:cSld>
  <p:clrMapOvr>
    <a:masterClrMapping/>
  </p:clrMapOvr>
  <mc:AlternateContent xmlns:mc="http://schemas.openxmlformats.org/markup-compatibility/2006">
    <mc:Choice xmlns="" xmlns:p14="http://schemas.microsoft.com/office/powerpoint/2010/main" Requires="p14">
      <p:transition spd="slow" p14:dur="1250" advClick="0">
        <p14:reveal/>
      </p:transition>
    </mc:Choice>
    <mc:Fallback>
      <p:transition spd="slow" advClick="0">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rot="5400000">
            <a:off x="8138038" y="186192"/>
            <a:ext cx="2011924" cy="18288000"/>
            <a:chOff x="0" y="0"/>
            <a:chExt cx="529889" cy="4816593"/>
          </a:xfrm>
          <a:solidFill>
            <a:srgbClr val="CB997E"/>
          </a:solidFill>
        </p:grpSpPr>
        <p:sp>
          <p:nvSpPr>
            <p:cNvPr id="3" name="Freeform 3"/>
            <p:cNvSpPr/>
            <p:nvPr/>
          </p:nvSpPr>
          <p:spPr>
            <a:xfrm>
              <a:off x="0" y="0"/>
              <a:ext cx="529889" cy="4816592"/>
            </a:xfrm>
            <a:custGeom>
              <a:avLst/>
              <a:gdLst/>
              <a:ahLst/>
              <a:cxnLst/>
              <a:rect l="l" t="t" r="r" b="b"/>
              <a:pathLst>
                <a:path w="529889" h="4816592">
                  <a:moveTo>
                    <a:pt x="0" y="0"/>
                  </a:moveTo>
                  <a:lnTo>
                    <a:pt x="529889" y="0"/>
                  </a:lnTo>
                  <a:lnTo>
                    <a:pt x="529889" y="4816592"/>
                  </a:lnTo>
                  <a:lnTo>
                    <a:pt x="0" y="4816592"/>
                  </a:lnTo>
                  <a:close/>
                </a:path>
              </a:pathLst>
            </a:custGeom>
            <a:grpFill/>
          </p:spPr>
        </p:sp>
        <p:sp>
          <p:nvSpPr>
            <p:cNvPr id="4" name="TextBox 4"/>
            <p:cNvSpPr txBox="1"/>
            <p:nvPr/>
          </p:nvSpPr>
          <p:spPr>
            <a:xfrm>
              <a:off x="0" y="-38100"/>
              <a:ext cx="529889" cy="4854693"/>
            </a:xfrm>
            <a:prstGeom prst="rect">
              <a:avLst/>
            </a:prstGeom>
            <a:grpFill/>
          </p:spPr>
          <p:txBody>
            <a:bodyPr lIns="50800" tIns="50800" rIns="50800" bIns="50800" rtlCol="0" anchor="ctr"/>
            <a:lstStyle/>
            <a:p>
              <a:pPr algn="ctr">
                <a:lnSpc>
                  <a:spcPts val="2800"/>
                </a:lnSpc>
              </a:pPr>
              <a:endParaRPr/>
            </a:p>
          </p:txBody>
        </p:sp>
      </p:grpSp>
      <p:sp>
        <p:nvSpPr>
          <p:cNvPr id="5" name="TextBox 5"/>
          <p:cNvSpPr txBox="1"/>
          <p:nvPr/>
        </p:nvSpPr>
        <p:spPr>
          <a:xfrm>
            <a:off x="11372419" y="172889"/>
            <a:ext cx="6572689" cy="8309967"/>
          </a:xfrm>
          <a:prstGeom prst="rect">
            <a:avLst/>
          </a:prstGeom>
        </p:spPr>
        <p:txBody>
          <a:bodyPr wrap="square" lIns="0" tIns="0" rIns="0" bIns="0" rtlCol="0" anchor="t">
            <a:spAutoFit/>
          </a:bodyPr>
          <a:lstStyle/>
          <a:p>
            <a:pPr>
              <a:lnSpc>
                <a:spcPts val="16800"/>
              </a:lnSpc>
            </a:pPr>
            <a:r>
              <a:rPr lang="en-US" sz="6000" b="1" dirty="0">
                <a:solidFill>
                  <a:srgbClr val="C2794C"/>
                </a:solidFill>
                <a:effectLst>
                  <a:outerShdw blurRad="38100" dist="38100" dir="2700000" algn="tl">
                    <a:srgbClr val="000000">
                      <a:alpha val="43137"/>
                    </a:srgbClr>
                  </a:outerShdw>
                </a:effectLst>
                <a:latin typeface="TAN Mon Cheri"/>
                <a:ea typeface="TAN Mon Cheri"/>
                <a:cs typeface="TAN Mon Cheri"/>
                <a:sym typeface="TAN Mon Cheri"/>
              </a:rPr>
              <a:t>How to file appeal Online through GST Portal</a:t>
            </a:r>
          </a:p>
        </p:txBody>
      </p:sp>
      <p:sp>
        <p:nvSpPr>
          <p:cNvPr id="7" name="Freeform 7"/>
          <p:cNvSpPr/>
          <p:nvPr/>
        </p:nvSpPr>
        <p:spPr>
          <a:xfrm>
            <a:off x="14658764" y="7542276"/>
            <a:ext cx="1558861" cy="1558861"/>
          </a:xfrm>
          <a:custGeom>
            <a:avLst/>
            <a:gdLst/>
            <a:ahLst/>
            <a:cxnLst/>
            <a:rect l="l" t="t" r="r" b="b"/>
            <a:pathLst>
              <a:path w="1558861" h="1558861">
                <a:moveTo>
                  <a:pt x="0" y="0"/>
                </a:moveTo>
                <a:lnTo>
                  <a:pt x="1558861" y="0"/>
                </a:lnTo>
                <a:lnTo>
                  <a:pt x="1558861" y="1558861"/>
                </a:lnTo>
                <a:lnTo>
                  <a:pt x="0" y="1558861"/>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8" name="TextBox 6">
            <a:extLst>
              <a:ext uri="{FF2B5EF4-FFF2-40B4-BE49-F238E27FC236}">
                <a16:creationId xmlns="" xmlns:a16="http://schemas.microsoft.com/office/drawing/2014/main" id="{8AD643E0-E22C-48EC-AB4C-5D65E8136DC7}"/>
              </a:ext>
            </a:extLst>
          </p:cNvPr>
          <p:cNvSpPr txBox="1"/>
          <p:nvPr/>
        </p:nvSpPr>
        <p:spPr>
          <a:xfrm>
            <a:off x="304800" y="3009900"/>
            <a:ext cx="10610688" cy="4370427"/>
          </a:xfrm>
          <a:prstGeom prst="rect">
            <a:avLst/>
          </a:prstGeom>
        </p:spPr>
        <p:txBody>
          <a:bodyPr wrap="square" lIns="0" tIns="0" rIns="0" bIns="0" rtlCol="0" anchor="t">
            <a:spAutoFit/>
          </a:bodyPr>
          <a:lstStyle/>
          <a:p>
            <a:pPr marL="457200" indent="-457200" algn="just">
              <a:lnSpc>
                <a:spcPct val="150000"/>
              </a:lnSpc>
              <a:buFont typeface="Arial" panose="020B0604020202020204" pitchFamily="34" charset="0"/>
              <a:buChar char="•"/>
            </a:pPr>
            <a:r>
              <a:rPr lang="en-US" sz="3200" dirty="0">
                <a:solidFill>
                  <a:srgbClr val="BF7343"/>
                </a:solidFill>
                <a:latin typeface="Garet 2"/>
                <a:ea typeface="Garet 2"/>
                <a:cs typeface="Garet 2"/>
                <a:sym typeface="Garet 2"/>
              </a:rPr>
              <a:t>Facility for filing of online appeal on GST Portal is available. </a:t>
            </a:r>
          </a:p>
          <a:p>
            <a:pPr marL="457200" indent="-457200" algn="just">
              <a:lnSpc>
                <a:spcPct val="150000"/>
              </a:lnSpc>
              <a:buFont typeface="Arial" panose="020B0604020202020204" pitchFamily="34" charset="0"/>
              <a:buChar char="•"/>
            </a:pPr>
            <a:r>
              <a:rPr lang="en-US" sz="3200" dirty="0">
                <a:solidFill>
                  <a:srgbClr val="BF7343"/>
                </a:solidFill>
                <a:latin typeface="Garet 2"/>
                <a:ea typeface="Garet 2"/>
                <a:cs typeface="Garet 2"/>
                <a:sym typeface="Garet 2"/>
              </a:rPr>
              <a:t>The path for this is </a:t>
            </a:r>
            <a:r>
              <a:rPr lang="en-US" sz="3200" b="1" dirty="0">
                <a:solidFill>
                  <a:srgbClr val="BF7343"/>
                </a:solidFill>
                <a:latin typeface="Garet 2"/>
                <a:ea typeface="Garet 2"/>
                <a:cs typeface="Garet 2"/>
                <a:sym typeface="Garet 2"/>
              </a:rPr>
              <a:t>Home &gt;Help and Taxpayer Facilities&gt; GST Knowledge Portal &gt;Appeal </a:t>
            </a:r>
          </a:p>
          <a:p>
            <a:pPr marL="457200" indent="-457200" algn="just">
              <a:lnSpc>
                <a:spcPct val="150000"/>
              </a:lnSpc>
              <a:buFont typeface="Arial" panose="020B0604020202020204" pitchFamily="34" charset="0"/>
              <a:buChar char="•"/>
            </a:pPr>
            <a:r>
              <a:rPr lang="en-US" sz="3200" dirty="0">
                <a:solidFill>
                  <a:srgbClr val="BF7343"/>
                </a:solidFill>
                <a:latin typeface="Garet 2"/>
                <a:ea typeface="Garet 2"/>
                <a:cs typeface="Garet 2"/>
                <a:sym typeface="Garet 2"/>
              </a:rPr>
              <a:t>Here ‘user manual and FAQ’ are also provided, to make it simple to understand.</a:t>
            </a:r>
          </a:p>
        </p:txBody>
      </p:sp>
      <p:pic>
        <p:nvPicPr>
          <p:cNvPr id="9" name="Picture 8">
            <a:extLst>
              <a:ext uri="{FF2B5EF4-FFF2-40B4-BE49-F238E27FC236}">
                <a16:creationId xmlns="" xmlns:a16="http://schemas.microsoft.com/office/drawing/2014/main" id="{CF27B828-2FE2-44CF-B4B9-F29DB21AEE1D}"/>
              </a:ext>
            </a:extLst>
          </p:cNvPr>
          <p:cNvPicPr>
            <a:picLocks noChangeAspect="1"/>
          </p:cNvPicPr>
          <p:nvPr/>
        </p:nvPicPr>
        <p:blipFill>
          <a:blip r:embed="rId4">
            <a:extLst>
              <a:ext uri="{BEBA8EAE-BF5A-486C-A8C5-ECC9F3942E4B}">
                <a14:imgProps xmlns="" xmlns:a14="http://schemas.microsoft.com/office/drawing/2010/main">
                  <a14:imgLayer r:embed="rId5">
                    <a14:imgEffect>
                      <a14:sharpenSoften amount="100000"/>
                    </a14:imgEffect>
                  </a14:imgLayer>
                </a14:imgProps>
              </a:ext>
            </a:extLst>
          </a:blip>
          <a:stretch>
            <a:fillRect/>
          </a:stretch>
        </p:blipFill>
        <p:spPr>
          <a:xfrm>
            <a:off x="15870117" y="172889"/>
            <a:ext cx="1856228" cy="1846659"/>
          </a:xfrm>
          <a:prstGeom prst="rect">
            <a:avLst/>
          </a:prstGeom>
        </p:spPr>
      </p:pic>
    </p:spTree>
    <p:extLst>
      <p:ext uri="{BB962C8B-B14F-4D97-AF65-F5344CB8AC3E}">
        <p14:creationId xmlns="" xmlns:p14="http://schemas.microsoft.com/office/powerpoint/2010/main" val="2212380974"/>
      </p:ext>
    </p:extLst>
  </p:cSld>
  <p:clrMapOvr>
    <a:masterClrMapping/>
  </p:clrMapOvr>
  <mc:AlternateContent xmlns:mc="http://schemas.openxmlformats.org/markup-compatibility/2006">
    <mc:Choice xmlns="" xmlns:p14="http://schemas.microsoft.com/office/powerpoint/2010/main" Requires="p14">
      <p:transition spd="slow" p14:dur="1250" advClick="0">
        <p14:reveal/>
      </p:transition>
    </mc:Choice>
    <mc:Fallback>
      <p:transition spd="slow" advClick="0">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rot="-10800000">
            <a:off x="0" y="0"/>
            <a:ext cx="2011924" cy="10287000"/>
            <a:chOff x="0" y="0"/>
            <a:chExt cx="529889" cy="2709333"/>
          </a:xfrm>
          <a:solidFill>
            <a:srgbClr val="6B705C"/>
          </a:solidFill>
        </p:grpSpPr>
        <p:sp>
          <p:nvSpPr>
            <p:cNvPr id="3" name="Freeform 3"/>
            <p:cNvSpPr/>
            <p:nvPr/>
          </p:nvSpPr>
          <p:spPr>
            <a:xfrm>
              <a:off x="0" y="0"/>
              <a:ext cx="529889" cy="2709333"/>
            </a:xfrm>
            <a:custGeom>
              <a:avLst/>
              <a:gdLst/>
              <a:ahLst/>
              <a:cxnLst/>
              <a:rect l="l" t="t" r="r" b="b"/>
              <a:pathLst>
                <a:path w="529889" h="2709333">
                  <a:moveTo>
                    <a:pt x="0" y="0"/>
                  </a:moveTo>
                  <a:lnTo>
                    <a:pt x="529889" y="0"/>
                  </a:lnTo>
                  <a:lnTo>
                    <a:pt x="529889" y="2709333"/>
                  </a:lnTo>
                  <a:lnTo>
                    <a:pt x="0" y="2709333"/>
                  </a:lnTo>
                  <a:close/>
                </a:path>
              </a:pathLst>
            </a:custGeom>
            <a:grpFill/>
          </p:spPr>
        </p:sp>
        <p:sp>
          <p:nvSpPr>
            <p:cNvPr id="4" name="TextBox 4"/>
            <p:cNvSpPr txBox="1"/>
            <p:nvPr/>
          </p:nvSpPr>
          <p:spPr>
            <a:xfrm>
              <a:off x="0" y="-38100"/>
              <a:ext cx="529889" cy="2747433"/>
            </a:xfrm>
            <a:prstGeom prst="rect">
              <a:avLst/>
            </a:prstGeom>
            <a:grpFill/>
          </p:spPr>
          <p:txBody>
            <a:bodyPr lIns="50800" tIns="50800" rIns="50800" bIns="50800" rtlCol="0" anchor="ctr"/>
            <a:lstStyle/>
            <a:p>
              <a:pPr algn="ctr">
                <a:lnSpc>
                  <a:spcPts val="2800"/>
                </a:lnSpc>
              </a:pPr>
              <a:endParaRPr/>
            </a:p>
          </p:txBody>
        </p:sp>
      </p:grpSp>
      <p:sp>
        <p:nvSpPr>
          <p:cNvPr id="5" name="TextBox 5"/>
          <p:cNvSpPr txBox="1"/>
          <p:nvPr/>
        </p:nvSpPr>
        <p:spPr>
          <a:xfrm>
            <a:off x="5633593" y="715539"/>
            <a:ext cx="9320221" cy="1846659"/>
          </a:xfrm>
          <a:prstGeom prst="rect">
            <a:avLst/>
          </a:prstGeom>
        </p:spPr>
        <p:txBody>
          <a:bodyPr wrap="square" lIns="0" tIns="0" rIns="0" bIns="0" rtlCol="0" anchor="t">
            <a:spAutoFit/>
          </a:bodyPr>
          <a:lstStyle/>
          <a:p>
            <a:pPr>
              <a:lnSpc>
                <a:spcPts val="16800"/>
              </a:lnSpc>
            </a:pPr>
            <a:r>
              <a:rPr lang="en-US" sz="6000" b="1" dirty="0">
                <a:solidFill>
                  <a:srgbClr val="6B705C"/>
                </a:solidFill>
                <a:effectLst>
                  <a:outerShdw blurRad="38100" dist="38100" dir="2700000" algn="tl">
                    <a:srgbClr val="000000">
                      <a:alpha val="43137"/>
                    </a:srgbClr>
                  </a:outerShdw>
                </a:effectLst>
                <a:latin typeface="TAN Mon Cheri"/>
                <a:ea typeface="TAN Mon Cheri"/>
                <a:cs typeface="TAN Mon Cheri"/>
                <a:sym typeface="TAN Mon Cheri"/>
              </a:rPr>
              <a:t>GST Appeal Stages</a:t>
            </a:r>
            <a:r>
              <a:rPr lang="mr-IN" sz="6000" b="1" dirty="0">
                <a:solidFill>
                  <a:srgbClr val="6B705C"/>
                </a:solidFill>
                <a:effectLst>
                  <a:outerShdw blurRad="38100" dist="38100" dir="2700000" algn="tl">
                    <a:srgbClr val="000000">
                      <a:alpha val="43137"/>
                    </a:srgbClr>
                  </a:outerShdw>
                </a:effectLst>
                <a:latin typeface="TAN Mon Cheri"/>
                <a:ea typeface="TAN Mon Cheri"/>
                <a:cs typeface="TAN Mon Cheri"/>
                <a:sym typeface="TAN Mon Cheri"/>
              </a:rPr>
              <a:t> </a:t>
            </a:r>
            <a:endParaRPr lang="en-US" sz="6000" b="1" dirty="0">
              <a:solidFill>
                <a:srgbClr val="6B705C"/>
              </a:solidFill>
              <a:effectLst>
                <a:outerShdw blurRad="38100" dist="38100" dir="2700000" algn="tl">
                  <a:srgbClr val="000000">
                    <a:alpha val="43137"/>
                  </a:srgbClr>
                </a:outerShdw>
              </a:effectLst>
              <a:latin typeface="TAN Mon Cheri"/>
              <a:ea typeface="TAN Mon Cheri"/>
              <a:cs typeface="TAN Mon Cheri"/>
              <a:sym typeface="TAN Mon Cheri"/>
            </a:endParaRPr>
          </a:p>
        </p:txBody>
      </p:sp>
      <p:sp>
        <p:nvSpPr>
          <p:cNvPr id="9" name="Freeform 9"/>
          <p:cNvSpPr/>
          <p:nvPr/>
        </p:nvSpPr>
        <p:spPr>
          <a:xfrm>
            <a:off x="1399597" y="3957769"/>
            <a:ext cx="1224653" cy="1224653"/>
          </a:xfrm>
          <a:custGeom>
            <a:avLst/>
            <a:gdLst/>
            <a:ahLst/>
            <a:cxnLst/>
            <a:rect l="l" t="t" r="r" b="b"/>
            <a:pathLst>
              <a:path w="1224653" h="1224653">
                <a:moveTo>
                  <a:pt x="0" y="0"/>
                </a:moveTo>
                <a:lnTo>
                  <a:pt x="1224653" y="0"/>
                </a:lnTo>
                <a:lnTo>
                  <a:pt x="1224653" y="1224653"/>
                </a:lnTo>
                <a:lnTo>
                  <a:pt x="0" y="1224653"/>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graphicFrame>
        <p:nvGraphicFramePr>
          <p:cNvPr id="6" name="Table 5">
            <a:extLst>
              <a:ext uri="{FF2B5EF4-FFF2-40B4-BE49-F238E27FC236}">
                <a16:creationId xmlns="" xmlns:a16="http://schemas.microsoft.com/office/drawing/2014/main" id="{CD64B438-91E1-4236-8B5D-E579D6D96137}"/>
              </a:ext>
            </a:extLst>
          </p:cNvPr>
          <p:cNvGraphicFramePr>
            <a:graphicFrameLocks noGrp="1"/>
          </p:cNvGraphicFramePr>
          <p:nvPr>
            <p:extLst>
              <p:ext uri="{D42A27DB-BD31-4B8C-83A1-F6EECF244321}">
                <p14:modId xmlns="" xmlns:p14="http://schemas.microsoft.com/office/powerpoint/2010/main" val="2236844475"/>
              </p:ext>
            </p:extLst>
          </p:nvPr>
        </p:nvGraphicFramePr>
        <p:xfrm>
          <a:off x="3381785" y="3429000"/>
          <a:ext cx="13823839" cy="6210299"/>
        </p:xfrm>
        <a:graphic>
          <a:graphicData uri="http://schemas.openxmlformats.org/drawingml/2006/table">
            <a:tbl>
              <a:tblPr firstRow="1" firstCol="1" lastRow="1" lastCol="1" bandRow="1" bandCol="1">
                <a:tableStyleId>{5C22544A-7EE6-4342-B048-85BDC9FD1C3A}</a:tableStyleId>
              </a:tblPr>
              <a:tblGrid>
                <a:gridCol w="1594675">
                  <a:extLst>
                    <a:ext uri="{9D8B030D-6E8A-4147-A177-3AD203B41FA5}">
                      <a16:colId xmlns="" xmlns:a16="http://schemas.microsoft.com/office/drawing/2014/main" val="621172995"/>
                    </a:ext>
                  </a:extLst>
                </a:gridCol>
                <a:gridCol w="7308927">
                  <a:extLst>
                    <a:ext uri="{9D8B030D-6E8A-4147-A177-3AD203B41FA5}">
                      <a16:colId xmlns="" xmlns:a16="http://schemas.microsoft.com/office/drawing/2014/main" val="562270487"/>
                    </a:ext>
                  </a:extLst>
                </a:gridCol>
                <a:gridCol w="4920237">
                  <a:extLst>
                    <a:ext uri="{9D8B030D-6E8A-4147-A177-3AD203B41FA5}">
                      <a16:colId xmlns="" xmlns:a16="http://schemas.microsoft.com/office/drawing/2014/main" val="2760580377"/>
                    </a:ext>
                  </a:extLst>
                </a:gridCol>
              </a:tblGrid>
              <a:tr h="516661">
                <a:tc>
                  <a:txBody>
                    <a:bodyPr/>
                    <a:lstStyle/>
                    <a:p>
                      <a:pPr marL="112395" marR="107315" algn="ctr">
                        <a:lnSpc>
                          <a:spcPts val="1245"/>
                        </a:lnSpc>
                        <a:spcBef>
                          <a:spcPts val="150"/>
                        </a:spcBef>
                        <a:spcAft>
                          <a:spcPts val="0"/>
                        </a:spcAft>
                      </a:pPr>
                      <a:r>
                        <a:rPr lang="en-US" sz="2800">
                          <a:effectLst/>
                        </a:rPr>
                        <a:t>Sr.No.</a:t>
                      </a:r>
                      <a:endParaRPr lang="en-IN" sz="2800">
                        <a:effectLst/>
                        <a:latin typeface="Calibri" panose="020F0502020204030204" pitchFamily="34" charset="0"/>
                        <a:ea typeface="Calibri" panose="020F0502020204030204" pitchFamily="34" charset="0"/>
                        <a:cs typeface="Mangal" panose="00000400000000000000" pitchFamily="2"/>
                      </a:endParaRPr>
                    </a:p>
                  </a:txBody>
                  <a:tcPr marL="0" marR="0" marT="0" marB="0" anchor="ctr"/>
                </a:tc>
                <a:tc>
                  <a:txBody>
                    <a:bodyPr/>
                    <a:lstStyle/>
                    <a:p>
                      <a:pPr marL="1050925" marR="1046480" algn="ctr">
                        <a:lnSpc>
                          <a:spcPts val="1245"/>
                        </a:lnSpc>
                        <a:spcBef>
                          <a:spcPts val="150"/>
                        </a:spcBef>
                        <a:spcAft>
                          <a:spcPts val="0"/>
                        </a:spcAft>
                      </a:pPr>
                      <a:r>
                        <a:rPr lang="en-US" sz="2800">
                          <a:effectLst/>
                        </a:rPr>
                        <a:t>Description</a:t>
                      </a:r>
                      <a:endParaRPr lang="en-IN" sz="2800">
                        <a:effectLst/>
                        <a:latin typeface="Calibri" panose="020F0502020204030204" pitchFamily="34" charset="0"/>
                        <a:ea typeface="Calibri" panose="020F0502020204030204" pitchFamily="34" charset="0"/>
                        <a:cs typeface="Mangal" panose="00000400000000000000" pitchFamily="2"/>
                      </a:endParaRPr>
                    </a:p>
                  </a:txBody>
                  <a:tcPr marL="0" marR="0" marT="0" marB="0" anchor="ctr"/>
                </a:tc>
                <a:tc>
                  <a:txBody>
                    <a:bodyPr/>
                    <a:lstStyle/>
                    <a:p>
                      <a:pPr marL="744855" marR="741680" algn="ctr">
                        <a:lnSpc>
                          <a:spcPts val="1245"/>
                        </a:lnSpc>
                        <a:spcBef>
                          <a:spcPts val="150"/>
                        </a:spcBef>
                        <a:spcAft>
                          <a:spcPts val="0"/>
                        </a:spcAft>
                      </a:pPr>
                      <a:r>
                        <a:rPr lang="en-US" sz="2800">
                          <a:effectLst/>
                        </a:rPr>
                        <a:t>Status</a:t>
                      </a:r>
                      <a:endParaRPr lang="en-IN" sz="2800">
                        <a:effectLst/>
                        <a:latin typeface="Calibri" panose="020F0502020204030204" pitchFamily="34" charset="0"/>
                        <a:ea typeface="Calibri" panose="020F0502020204030204" pitchFamily="34" charset="0"/>
                        <a:cs typeface="Mangal" panose="00000400000000000000" pitchFamily="2"/>
                      </a:endParaRPr>
                    </a:p>
                  </a:txBody>
                  <a:tcPr marL="0" marR="0" marT="0" marB="0" anchor="ctr"/>
                </a:tc>
                <a:extLst>
                  <a:ext uri="{0D108BD9-81ED-4DB2-BD59-A6C34878D82A}">
                    <a16:rowId xmlns="" xmlns:a16="http://schemas.microsoft.com/office/drawing/2014/main" val="1237955332"/>
                  </a:ext>
                </a:extLst>
              </a:tr>
              <a:tr h="516661">
                <a:tc>
                  <a:txBody>
                    <a:bodyPr/>
                    <a:lstStyle/>
                    <a:p>
                      <a:pPr marL="6985" algn="ctr">
                        <a:lnSpc>
                          <a:spcPts val="1245"/>
                        </a:lnSpc>
                        <a:spcBef>
                          <a:spcPts val="150"/>
                        </a:spcBef>
                        <a:spcAft>
                          <a:spcPts val="0"/>
                        </a:spcAft>
                      </a:pPr>
                      <a:r>
                        <a:rPr lang="en-US" sz="2800">
                          <a:effectLst/>
                        </a:rPr>
                        <a:t>1</a:t>
                      </a:r>
                      <a:endParaRPr lang="en-IN" sz="2800">
                        <a:effectLst/>
                        <a:latin typeface="Calibri" panose="020F0502020204030204" pitchFamily="34" charset="0"/>
                        <a:ea typeface="Calibri" panose="020F0502020204030204" pitchFamily="34" charset="0"/>
                        <a:cs typeface="Mangal" panose="00000400000000000000" pitchFamily="2"/>
                      </a:endParaRPr>
                    </a:p>
                  </a:txBody>
                  <a:tcPr marL="0" marR="0" marT="0" marB="0" anchor="ctr"/>
                </a:tc>
                <a:tc>
                  <a:txBody>
                    <a:bodyPr/>
                    <a:lstStyle/>
                    <a:p>
                      <a:pPr marL="67945" algn="l">
                        <a:lnSpc>
                          <a:spcPts val="1245"/>
                        </a:lnSpc>
                        <a:spcBef>
                          <a:spcPts val="150"/>
                        </a:spcBef>
                        <a:spcAft>
                          <a:spcPts val="0"/>
                        </a:spcAft>
                      </a:pPr>
                      <a:r>
                        <a:rPr lang="en-US" sz="2800" dirty="0">
                          <a:effectLst/>
                        </a:rPr>
                        <a:t>Appeal</a:t>
                      </a:r>
                      <a:r>
                        <a:rPr lang="en-US" sz="2800" spc="-15" dirty="0">
                          <a:effectLst/>
                        </a:rPr>
                        <a:t> </a:t>
                      </a:r>
                      <a:r>
                        <a:rPr lang="en-US" sz="2800" dirty="0">
                          <a:effectLst/>
                        </a:rPr>
                        <a:t>form</a:t>
                      </a:r>
                      <a:r>
                        <a:rPr lang="en-US" sz="2800" spc="-10" dirty="0">
                          <a:effectLst/>
                        </a:rPr>
                        <a:t> </a:t>
                      </a:r>
                      <a:r>
                        <a:rPr lang="en-US" sz="2800" dirty="0">
                          <a:effectLst/>
                        </a:rPr>
                        <a:t>successfully</a:t>
                      </a:r>
                      <a:r>
                        <a:rPr lang="en-US" sz="2800" spc="-15" dirty="0">
                          <a:effectLst/>
                        </a:rPr>
                        <a:t> </a:t>
                      </a:r>
                      <a:r>
                        <a:rPr lang="en-US" sz="2800" dirty="0">
                          <a:effectLst/>
                        </a:rPr>
                        <a:t>filed</a:t>
                      </a:r>
                      <a:endParaRPr lang="en-IN" sz="2800" dirty="0">
                        <a:effectLst/>
                        <a:latin typeface="Calibri" panose="020F0502020204030204" pitchFamily="34" charset="0"/>
                        <a:ea typeface="Calibri" panose="020F0502020204030204" pitchFamily="34" charset="0"/>
                        <a:cs typeface="Mangal" panose="00000400000000000000" pitchFamily="2"/>
                      </a:endParaRPr>
                    </a:p>
                  </a:txBody>
                  <a:tcPr marL="0" marR="0" marT="0" marB="0" anchor="ctr"/>
                </a:tc>
                <a:tc>
                  <a:txBody>
                    <a:bodyPr/>
                    <a:lstStyle/>
                    <a:p>
                      <a:pPr marL="67945" algn="l">
                        <a:lnSpc>
                          <a:spcPts val="1245"/>
                        </a:lnSpc>
                        <a:spcBef>
                          <a:spcPts val="150"/>
                        </a:spcBef>
                        <a:spcAft>
                          <a:spcPts val="0"/>
                        </a:spcAft>
                      </a:pPr>
                      <a:r>
                        <a:rPr lang="en-US" sz="2800">
                          <a:effectLst/>
                        </a:rPr>
                        <a:t>Appeal</a:t>
                      </a:r>
                      <a:r>
                        <a:rPr lang="en-US" sz="2800" spc="-5">
                          <a:effectLst/>
                        </a:rPr>
                        <a:t> </a:t>
                      </a:r>
                      <a:r>
                        <a:rPr lang="en-US" sz="2800">
                          <a:effectLst/>
                        </a:rPr>
                        <a:t>submitted</a:t>
                      </a:r>
                      <a:endParaRPr lang="en-IN" sz="2800">
                        <a:effectLst/>
                        <a:latin typeface="Calibri" panose="020F0502020204030204" pitchFamily="34" charset="0"/>
                        <a:ea typeface="Calibri" panose="020F0502020204030204" pitchFamily="34" charset="0"/>
                        <a:cs typeface="Mangal" panose="00000400000000000000" pitchFamily="2"/>
                      </a:endParaRPr>
                    </a:p>
                  </a:txBody>
                  <a:tcPr marL="0" marR="0" marT="0" marB="0" anchor="ctr"/>
                </a:tc>
                <a:extLst>
                  <a:ext uri="{0D108BD9-81ED-4DB2-BD59-A6C34878D82A}">
                    <a16:rowId xmlns="" xmlns:a16="http://schemas.microsoft.com/office/drawing/2014/main" val="2899549013"/>
                  </a:ext>
                </a:extLst>
              </a:tr>
              <a:tr h="516661">
                <a:tc>
                  <a:txBody>
                    <a:bodyPr/>
                    <a:lstStyle/>
                    <a:p>
                      <a:pPr marL="6985" algn="ctr">
                        <a:lnSpc>
                          <a:spcPts val="1245"/>
                        </a:lnSpc>
                        <a:spcBef>
                          <a:spcPts val="150"/>
                        </a:spcBef>
                        <a:spcAft>
                          <a:spcPts val="0"/>
                        </a:spcAft>
                      </a:pPr>
                      <a:r>
                        <a:rPr lang="en-US" sz="2800">
                          <a:effectLst/>
                        </a:rPr>
                        <a:t>2</a:t>
                      </a:r>
                      <a:endParaRPr lang="en-IN" sz="2800">
                        <a:effectLst/>
                        <a:latin typeface="Calibri" panose="020F0502020204030204" pitchFamily="34" charset="0"/>
                        <a:ea typeface="Calibri" panose="020F0502020204030204" pitchFamily="34" charset="0"/>
                        <a:cs typeface="Mangal" panose="00000400000000000000" pitchFamily="2"/>
                      </a:endParaRPr>
                    </a:p>
                  </a:txBody>
                  <a:tcPr marL="0" marR="0" marT="0" marB="0" anchor="ctr"/>
                </a:tc>
                <a:tc>
                  <a:txBody>
                    <a:bodyPr/>
                    <a:lstStyle/>
                    <a:p>
                      <a:pPr marL="67945" algn="l">
                        <a:lnSpc>
                          <a:spcPts val="1245"/>
                        </a:lnSpc>
                        <a:spcBef>
                          <a:spcPts val="150"/>
                        </a:spcBef>
                        <a:spcAft>
                          <a:spcPts val="0"/>
                        </a:spcAft>
                      </a:pPr>
                      <a:r>
                        <a:rPr lang="en-US" sz="2800" dirty="0">
                          <a:effectLst/>
                        </a:rPr>
                        <a:t>Appeal</a:t>
                      </a:r>
                      <a:r>
                        <a:rPr lang="en-US" sz="2800" spc="-15" dirty="0">
                          <a:effectLst/>
                        </a:rPr>
                        <a:t> </a:t>
                      </a:r>
                      <a:r>
                        <a:rPr lang="en-US" sz="2800" dirty="0">
                          <a:effectLst/>
                        </a:rPr>
                        <a:t>form</a:t>
                      </a:r>
                      <a:r>
                        <a:rPr lang="en-US" sz="2800" spc="-10" dirty="0">
                          <a:effectLst/>
                        </a:rPr>
                        <a:t> </a:t>
                      </a:r>
                      <a:r>
                        <a:rPr lang="en-US" sz="2800" dirty="0">
                          <a:effectLst/>
                        </a:rPr>
                        <a:t>successfully</a:t>
                      </a:r>
                      <a:r>
                        <a:rPr lang="en-US" sz="2800" spc="-10" dirty="0">
                          <a:effectLst/>
                        </a:rPr>
                        <a:t> </a:t>
                      </a:r>
                      <a:r>
                        <a:rPr lang="en-US" sz="2800" dirty="0">
                          <a:effectLst/>
                        </a:rPr>
                        <a:t>admitted</a:t>
                      </a:r>
                      <a:endParaRPr lang="en-IN" sz="2800" dirty="0">
                        <a:effectLst/>
                        <a:latin typeface="Calibri" panose="020F0502020204030204" pitchFamily="34" charset="0"/>
                        <a:ea typeface="Calibri" panose="020F0502020204030204" pitchFamily="34" charset="0"/>
                        <a:cs typeface="Mangal" panose="00000400000000000000" pitchFamily="2"/>
                      </a:endParaRPr>
                    </a:p>
                  </a:txBody>
                  <a:tcPr marL="0" marR="0" marT="0" marB="0" anchor="ctr"/>
                </a:tc>
                <a:tc>
                  <a:txBody>
                    <a:bodyPr/>
                    <a:lstStyle/>
                    <a:p>
                      <a:pPr marL="67945" algn="l">
                        <a:lnSpc>
                          <a:spcPts val="1245"/>
                        </a:lnSpc>
                        <a:spcBef>
                          <a:spcPts val="150"/>
                        </a:spcBef>
                        <a:spcAft>
                          <a:spcPts val="0"/>
                        </a:spcAft>
                      </a:pPr>
                      <a:r>
                        <a:rPr lang="en-US" sz="2800">
                          <a:effectLst/>
                        </a:rPr>
                        <a:t>Appeal</a:t>
                      </a:r>
                      <a:r>
                        <a:rPr lang="en-US" sz="2800" spc="-5">
                          <a:effectLst/>
                        </a:rPr>
                        <a:t> </a:t>
                      </a:r>
                      <a:r>
                        <a:rPr lang="en-US" sz="2800">
                          <a:effectLst/>
                        </a:rPr>
                        <a:t>admitted</a:t>
                      </a:r>
                      <a:endParaRPr lang="en-IN" sz="2800">
                        <a:effectLst/>
                        <a:latin typeface="Calibri" panose="020F0502020204030204" pitchFamily="34" charset="0"/>
                        <a:ea typeface="Calibri" panose="020F0502020204030204" pitchFamily="34" charset="0"/>
                        <a:cs typeface="Mangal" panose="00000400000000000000" pitchFamily="2"/>
                      </a:endParaRPr>
                    </a:p>
                  </a:txBody>
                  <a:tcPr marL="0" marR="0" marT="0" marB="0" anchor="ctr"/>
                </a:tc>
                <a:extLst>
                  <a:ext uri="{0D108BD9-81ED-4DB2-BD59-A6C34878D82A}">
                    <a16:rowId xmlns="" xmlns:a16="http://schemas.microsoft.com/office/drawing/2014/main" val="1152181444"/>
                  </a:ext>
                </a:extLst>
              </a:tr>
              <a:tr h="516661">
                <a:tc>
                  <a:txBody>
                    <a:bodyPr/>
                    <a:lstStyle/>
                    <a:p>
                      <a:pPr marL="6985" algn="ctr">
                        <a:lnSpc>
                          <a:spcPts val="1245"/>
                        </a:lnSpc>
                        <a:spcBef>
                          <a:spcPts val="150"/>
                        </a:spcBef>
                        <a:spcAft>
                          <a:spcPts val="0"/>
                        </a:spcAft>
                      </a:pPr>
                      <a:r>
                        <a:rPr lang="en-US" sz="2800">
                          <a:effectLst/>
                        </a:rPr>
                        <a:t>3</a:t>
                      </a:r>
                      <a:endParaRPr lang="en-IN" sz="2800">
                        <a:effectLst/>
                        <a:latin typeface="Calibri" panose="020F0502020204030204" pitchFamily="34" charset="0"/>
                        <a:ea typeface="Calibri" panose="020F0502020204030204" pitchFamily="34" charset="0"/>
                        <a:cs typeface="Mangal" panose="00000400000000000000" pitchFamily="2"/>
                      </a:endParaRPr>
                    </a:p>
                  </a:txBody>
                  <a:tcPr marL="0" marR="0" marT="0" marB="0" anchor="ctr"/>
                </a:tc>
                <a:tc>
                  <a:txBody>
                    <a:bodyPr/>
                    <a:lstStyle/>
                    <a:p>
                      <a:pPr marL="67945" algn="l">
                        <a:lnSpc>
                          <a:spcPts val="1245"/>
                        </a:lnSpc>
                        <a:spcBef>
                          <a:spcPts val="150"/>
                        </a:spcBef>
                        <a:spcAft>
                          <a:spcPts val="0"/>
                        </a:spcAft>
                      </a:pPr>
                      <a:r>
                        <a:rPr lang="en-US" sz="2800" dirty="0">
                          <a:effectLst/>
                        </a:rPr>
                        <a:t>When</a:t>
                      </a:r>
                      <a:r>
                        <a:rPr lang="en-US" sz="2800" spc="-10" dirty="0">
                          <a:effectLst/>
                        </a:rPr>
                        <a:t> </a:t>
                      </a:r>
                      <a:r>
                        <a:rPr lang="en-US" sz="2800" dirty="0">
                          <a:effectLst/>
                        </a:rPr>
                        <a:t>an</a:t>
                      </a:r>
                      <a:r>
                        <a:rPr lang="en-US" sz="2800" spc="-5" dirty="0">
                          <a:effectLst/>
                        </a:rPr>
                        <a:t> </a:t>
                      </a:r>
                      <a:r>
                        <a:rPr lang="en-US" sz="2800" dirty="0">
                          <a:effectLst/>
                        </a:rPr>
                        <a:t>appeal form</a:t>
                      </a:r>
                      <a:r>
                        <a:rPr lang="en-US" sz="2800" spc="5" dirty="0">
                          <a:effectLst/>
                        </a:rPr>
                        <a:t> </a:t>
                      </a:r>
                      <a:r>
                        <a:rPr lang="en-US" sz="2800" dirty="0">
                          <a:effectLst/>
                        </a:rPr>
                        <a:t>is</a:t>
                      </a:r>
                      <a:r>
                        <a:rPr lang="en-US" sz="2800" spc="-10" dirty="0">
                          <a:effectLst/>
                        </a:rPr>
                        <a:t> </a:t>
                      </a:r>
                      <a:r>
                        <a:rPr lang="en-US" sz="2800" dirty="0">
                          <a:effectLst/>
                        </a:rPr>
                        <a:t>rejected</a:t>
                      </a:r>
                      <a:endParaRPr lang="en-IN" sz="2800" dirty="0">
                        <a:effectLst/>
                        <a:latin typeface="Calibri" panose="020F0502020204030204" pitchFamily="34" charset="0"/>
                        <a:ea typeface="Calibri" panose="020F0502020204030204" pitchFamily="34" charset="0"/>
                        <a:cs typeface="Mangal" panose="00000400000000000000" pitchFamily="2"/>
                      </a:endParaRPr>
                    </a:p>
                  </a:txBody>
                  <a:tcPr marL="0" marR="0" marT="0" marB="0" anchor="ctr"/>
                </a:tc>
                <a:tc>
                  <a:txBody>
                    <a:bodyPr/>
                    <a:lstStyle/>
                    <a:p>
                      <a:pPr marL="67945" algn="l">
                        <a:lnSpc>
                          <a:spcPts val="1245"/>
                        </a:lnSpc>
                        <a:spcBef>
                          <a:spcPts val="150"/>
                        </a:spcBef>
                        <a:spcAft>
                          <a:spcPts val="0"/>
                        </a:spcAft>
                      </a:pPr>
                      <a:r>
                        <a:rPr lang="en-US" sz="2800">
                          <a:effectLst/>
                        </a:rPr>
                        <a:t>Appeal</a:t>
                      </a:r>
                      <a:r>
                        <a:rPr lang="en-US" sz="2800" spc="-5">
                          <a:effectLst/>
                        </a:rPr>
                        <a:t> </a:t>
                      </a:r>
                      <a:r>
                        <a:rPr lang="en-US" sz="2800">
                          <a:effectLst/>
                        </a:rPr>
                        <a:t>rejected</a:t>
                      </a:r>
                      <a:endParaRPr lang="en-IN" sz="2800">
                        <a:effectLst/>
                        <a:latin typeface="Calibri" panose="020F0502020204030204" pitchFamily="34" charset="0"/>
                        <a:ea typeface="Calibri" panose="020F0502020204030204" pitchFamily="34" charset="0"/>
                        <a:cs typeface="Mangal" panose="00000400000000000000" pitchFamily="2"/>
                      </a:endParaRPr>
                    </a:p>
                  </a:txBody>
                  <a:tcPr marL="0" marR="0" marT="0" marB="0" anchor="ctr"/>
                </a:tc>
                <a:extLst>
                  <a:ext uri="{0D108BD9-81ED-4DB2-BD59-A6C34878D82A}">
                    <a16:rowId xmlns="" xmlns:a16="http://schemas.microsoft.com/office/drawing/2014/main" val="4028921724"/>
                  </a:ext>
                </a:extLst>
              </a:tr>
              <a:tr h="521845">
                <a:tc>
                  <a:txBody>
                    <a:bodyPr/>
                    <a:lstStyle/>
                    <a:p>
                      <a:pPr marL="6985" algn="ctr">
                        <a:lnSpc>
                          <a:spcPts val="1245"/>
                        </a:lnSpc>
                        <a:spcBef>
                          <a:spcPts val="160"/>
                        </a:spcBef>
                        <a:spcAft>
                          <a:spcPts val="0"/>
                        </a:spcAft>
                      </a:pPr>
                      <a:r>
                        <a:rPr lang="en-US" sz="2800">
                          <a:effectLst/>
                        </a:rPr>
                        <a:t>4</a:t>
                      </a:r>
                      <a:endParaRPr lang="en-IN" sz="2800">
                        <a:effectLst/>
                        <a:latin typeface="Calibri" panose="020F0502020204030204" pitchFamily="34" charset="0"/>
                        <a:ea typeface="Calibri" panose="020F0502020204030204" pitchFamily="34" charset="0"/>
                        <a:cs typeface="Mangal" panose="00000400000000000000" pitchFamily="2"/>
                      </a:endParaRPr>
                    </a:p>
                  </a:txBody>
                  <a:tcPr marL="0" marR="0" marT="0" marB="0" anchor="ctr"/>
                </a:tc>
                <a:tc>
                  <a:txBody>
                    <a:bodyPr/>
                    <a:lstStyle/>
                    <a:p>
                      <a:pPr marL="67945" algn="l">
                        <a:lnSpc>
                          <a:spcPts val="1245"/>
                        </a:lnSpc>
                        <a:spcBef>
                          <a:spcPts val="160"/>
                        </a:spcBef>
                        <a:spcAft>
                          <a:spcPts val="0"/>
                        </a:spcAft>
                      </a:pPr>
                      <a:r>
                        <a:rPr lang="en-US" sz="2800" dirty="0">
                          <a:effectLst/>
                        </a:rPr>
                        <a:t>When</a:t>
                      </a:r>
                      <a:r>
                        <a:rPr lang="en-US" sz="2800" spc="-10" dirty="0">
                          <a:effectLst/>
                        </a:rPr>
                        <a:t> </a:t>
                      </a:r>
                      <a:r>
                        <a:rPr lang="en-US" sz="2800" dirty="0">
                          <a:effectLst/>
                        </a:rPr>
                        <a:t>hearing</a:t>
                      </a:r>
                      <a:r>
                        <a:rPr lang="en-US" sz="2800" spc="-10" dirty="0">
                          <a:effectLst/>
                        </a:rPr>
                        <a:t> </a:t>
                      </a:r>
                      <a:r>
                        <a:rPr lang="en-US" sz="2800" dirty="0">
                          <a:effectLst/>
                        </a:rPr>
                        <a:t>notice</a:t>
                      </a:r>
                      <a:r>
                        <a:rPr lang="en-US" sz="2800" spc="-15" dirty="0">
                          <a:effectLst/>
                        </a:rPr>
                        <a:t> </a:t>
                      </a:r>
                      <a:r>
                        <a:rPr lang="en-US" sz="2800" dirty="0">
                          <a:effectLst/>
                        </a:rPr>
                        <a:t>is issued</a:t>
                      </a:r>
                      <a:endParaRPr lang="en-IN" sz="2800" dirty="0">
                        <a:effectLst/>
                        <a:latin typeface="Calibri" panose="020F0502020204030204" pitchFamily="34" charset="0"/>
                        <a:ea typeface="Calibri" panose="020F0502020204030204" pitchFamily="34" charset="0"/>
                        <a:cs typeface="Mangal" panose="00000400000000000000" pitchFamily="2"/>
                      </a:endParaRPr>
                    </a:p>
                  </a:txBody>
                  <a:tcPr marL="0" marR="0" marT="0" marB="0" anchor="ctr"/>
                </a:tc>
                <a:tc>
                  <a:txBody>
                    <a:bodyPr/>
                    <a:lstStyle/>
                    <a:p>
                      <a:pPr marL="67945" algn="l">
                        <a:lnSpc>
                          <a:spcPts val="1245"/>
                        </a:lnSpc>
                        <a:spcBef>
                          <a:spcPts val="160"/>
                        </a:spcBef>
                        <a:spcAft>
                          <a:spcPts val="0"/>
                        </a:spcAft>
                      </a:pPr>
                      <a:r>
                        <a:rPr lang="en-US" sz="2800">
                          <a:effectLst/>
                        </a:rPr>
                        <a:t>Hearing</a:t>
                      </a:r>
                      <a:r>
                        <a:rPr lang="en-US" sz="2800" spc="-10">
                          <a:effectLst/>
                        </a:rPr>
                        <a:t> </a:t>
                      </a:r>
                      <a:r>
                        <a:rPr lang="en-US" sz="2800">
                          <a:effectLst/>
                        </a:rPr>
                        <a:t>notice</a:t>
                      </a:r>
                      <a:r>
                        <a:rPr lang="en-US" sz="2800" spc="5">
                          <a:effectLst/>
                        </a:rPr>
                        <a:t> </a:t>
                      </a:r>
                      <a:r>
                        <a:rPr lang="en-US" sz="2800">
                          <a:effectLst/>
                        </a:rPr>
                        <a:t>issued</a:t>
                      </a:r>
                      <a:endParaRPr lang="en-IN" sz="2800">
                        <a:effectLst/>
                        <a:latin typeface="Calibri" panose="020F0502020204030204" pitchFamily="34" charset="0"/>
                        <a:ea typeface="Calibri" panose="020F0502020204030204" pitchFamily="34" charset="0"/>
                        <a:cs typeface="Mangal" panose="00000400000000000000" pitchFamily="2"/>
                      </a:endParaRPr>
                    </a:p>
                  </a:txBody>
                  <a:tcPr marL="0" marR="0" marT="0" marB="0" anchor="ctr"/>
                </a:tc>
                <a:extLst>
                  <a:ext uri="{0D108BD9-81ED-4DB2-BD59-A6C34878D82A}">
                    <a16:rowId xmlns="" xmlns:a16="http://schemas.microsoft.com/office/drawing/2014/main" val="1799274484"/>
                  </a:ext>
                </a:extLst>
              </a:tr>
              <a:tr h="516661">
                <a:tc>
                  <a:txBody>
                    <a:bodyPr/>
                    <a:lstStyle/>
                    <a:p>
                      <a:pPr marL="6985" algn="ctr">
                        <a:lnSpc>
                          <a:spcPts val="1245"/>
                        </a:lnSpc>
                        <a:spcBef>
                          <a:spcPts val="150"/>
                        </a:spcBef>
                        <a:spcAft>
                          <a:spcPts val="0"/>
                        </a:spcAft>
                      </a:pPr>
                      <a:r>
                        <a:rPr lang="en-US" sz="2800">
                          <a:effectLst/>
                        </a:rPr>
                        <a:t>5</a:t>
                      </a:r>
                      <a:endParaRPr lang="en-IN" sz="2800">
                        <a:effectLst/>
                        <a:latin typeface="Calibri" panose="020F0502020204030204" pitchFamily="34" charset="0"/>
                        <a:ea typeface="Calibri" panose="020F0502020204030204" pitchFamily="34" charset="0"/>
                        <a:cs typeface="Mangal" panose="00000400000000000000" pitchFamily="2"/>
                      </a:endParaRPr>
                    </a:p>
                  </a:txBody>
                  <a:tcPr marL="0" marR="0" marT="0" marB="0" anchor="ctr"/>
                </a:tc>
                <a:tc>
                  <a:txBody>
                    <a:bodyPr/>
                    <a:lstStyle/>
                    <a:p>
                      <a:pPr marL="67945" algn="l">
                        <a:lnSpc>
                          <a:spcPts val="1245"/>
                        </a:lnSpc>
                        <a:spcBef>
                          <a:spcPts val="150"/>
                        </a:spcBef>
                        <a:spcAft>
                          <a:spcPts val="0"/>
                        </a:spcAft>
                      </a:pPr>
                      <a:r>
                        <a:rPr lang="en-US" sz="2800" dirty="0">
                          <a:effectLst/>
                        </a:rPr>
                        <a:t>When</a:t>
                      </a:r>
                      <a:r>
                        <a:rPr lang="en-US" sz="2800" spc="-15" dirty="0">
                          <a:effectLst/>
                        </a:rPr>
                        <a:t> </a:t>
                      </a:r>
                      <a:r>
                        <a:rPr lang="en-US" sz="2800" dirty="0">
                          <a:effectLst/>
                        </a:rPr>
                        <a:t>counter</a:t>
                      </a:r>
                      <a:r>
                        <a:rPr lang="en-US" sz="2800" spc="-5" dirty="0">
                          <a:effectLst/>
                        </a:rPr>
                        <a:t> </a:t>
                      </a:r>
                      <a:r>
                        <a:rPr lang="en-US" sz="2800" dirty="0">
                          <a:effectLst/>
                        </a:rPr>
                        <a:t>reply</a:t>
                      </a:r>
                      <a:r>
                        <a:rPr lang="en-US" sz="2800" spc="-10" dirty="0">
                          <a:effectLst/>
                        </a:rPr>
                        <a:t> </a:t>
                      </a:r>
                      <a:r>
                        <a:rPr lang="en-US" sz="2800" dirty="0">
                          <a:effectLst/>
                        </a:rPr>
                        <a:t>received</a:t>
                      </a:r>
                      <a:r>
                        <a:rPr lang="en-US" sz="2800" spc="-5" dirty="0">
                          <a:effectLst/>
                        </a:rPr>
                        <a:t> </a:t>
                      </a:r>
                      <a:r>
                        <a:rPr lang="en-US" sz="2800" dirty="0">
                          <a:effectLst/>
                        </a:rPr>
                        <a:t>against a</a:t>
                      </a:r>
                      <a:r>
                        <a:rPr lang="en-US" sz="2800" spc="-10" dirty="0">
                          <a:effectLst/>
                        </a:rPr>
                        <a:t> </a:t>
                      </a:r>
                      <a:r>
                        <a:rPr lang="en-US" sz="2800" dirty="0">
                          <a:effectLst/>
                        </a:rPr>
                        <a:t>notice</a:t>
                      </a:r>
                      <a:endParaRPr lang="en-IN" sz="2800" dirty="0">
                        <a:effectLst/>
                        <a:latin typeface="Calibri" panose="020F0502020204030204" pitchFamily="34" charset="0"/>
                        <a:ea typeface="Calibri" panose="020F0502020204030204" pitchFamily="34" charset="0"/>
                        <a:cs typeface="Mangal" panose="00000400000000000000" pitchFamily="2"/>
                      </a:endParaRPr>
                    </a:p>
                  </a:txBody>
                  <a:tcPr marL="0" marR="0" marT="0" marB="0" anchor="ctr"/>
                </a:tc>
                <a:tc>
                  <a:txBody>
                    <a:bodyPr/>
                    <a:lstStyle/>
                    <a:p>
                      <a:pPr marL="67945" algn="l">
                        <a:lnSpc>
                          <a:spcPts val="1245"/>
                        </a:lnSpc>
                        <a:spcBef>
                          <a:spcPts val="150"/>
                        </a:spcBef>
                        <a:spcAft>
                          <a:spcPts val="0"/>
                        </a:spcAft>
                      </a:pPr>
                      <a:r>
                        <a:rPr lang="en-US" sz="2800">
                          <a:effectLst/>
                        </a:rPr>
                        <a:t>Counter</a:t>
                      </a:r>
                      <a:r>
                        <a:rPr lang="en-US" sz="2800" spc="-10">
                          <a:effectLst/>
                        </a:rPr>
                        <a:t> </a:t>
                      </a:r>
                      <a:r>
                        <a:rPr lang="en-US" sz="2800">
                          <a:effectLst/>
                        </a:rPr>
                        <a:t>reply</a:t>
                      </a:r>
                      <a:r>
                        <a:rPr lang="en-US" sz="2800" spc="-10">
                          <a:effectLst/>
                        </a:rPr>
                        <a:t> </a:t>
                      </a:r>
                      <a:r>
                        <a:rPr lang="en-US" sz="2800">
                          <a:effectLst/>
                        </a:rPr>
                        <a:t>received</a:t>
                      </a:r>
                      <a:endParaRPr lang="en-IN" sz="2800">
                        <a:effectLst/>
                        <a:latin typeface="Calibri" panose="020F0502020204030204" pitchFamily="34" charset="0"/>
                        <a:ea typeface="Calibri" panose="020F0502020204030204" pitchFamily="34" charset="0"/>
                        <a:cs typeface="Mangal" panose="00000400000000000000" pitchFamily="2"/>
                      </a:endParaRPr>
                    </a:p>
                  </a:txBody>
                  <a:tcPr marL="0" marR="0" marT="0" marB="0" anchor="ctr"/>
                </a:tc>
                <a:extLst>
                  <a:ext uri="{0D108BD9-81ED-4DB2-BD59-A6C34878D82A}">
                    <a16:rowId xmlns="" xmlns:a16="http://schemas.microsoft.com/office/drawing/2014/main" val="1649580494"/>
                  </a:ext>
                </a:extLst>
              </a:tr>
              <a:tr h="518388">
                <a:tc>
                  <a:txBody>
                    <a:bodyPr/>
                    <a:lstStyle/>
                    <a:p>
                      <a:pPr marL="6985" algn="ctr">
                        <a:lnSpc>
                          <a:spcPts val="1245"/>
                        </a:lnSpc>
                        <a:spcBef>
                          <a:spcPts val="155"/>
                        </a:spcBef>
                        <a:spcAft>
                          <a:spcPts val="0"/>
                        </a:spcAft>
                      </a:pPr>
                      <a:r>
                        <a:rPr lang="en-US" sz="2800">
                          <a:effectLst/>
                        </a:rPr>
                        <a:t>6</a:t>
                      </a:r>
                      <a:endParaRPr lang="en-IN" sz="2800">
                        <a:effectLst/>
                        <a:latin typeface="Calibri" panose="020F0502020204030204" pitchFamily="34" charset="0"/>
                        <a:ea typeface="Calibri" panose="020F0502020204030204" pitchFamily="34" charset="0"/>
                        <a:cs typeface="Mangal" panose="00000400000000000000" pitchFamily="2"/>
                      </a:endParaRPr>
                    </a:p>
                  </a:txBody>
                  <a:tcPr marL="0" marR="0" marT="0" marB="0" anchor="ctr"/>
                </a:tc>
                <a:tc>
                  <a:txBody>
                    <a:bodyPr/>
                    <a:lstStyle/>
                    <a:p>
                      <a:pPr marL="67945" algn="l">
                        <a:lnSpc>
                          <a:spcPts val="1245"/>
                        </a:lnSpc>
                        <a:spcBef>
                          <a:spcPts val="155"/>
                        </a:spcBef>
                        <a:spcAft>
                          <a:spcPts val="0"/>
                        </a:spcAft>
                      </a:pPr>
                      <a:r>
                        <a:rPr lang="en-US" sz="2800" dirty="0">
                          <a:effectLst/>
                        </a:rPr>
                        <a:t>Issue</a:t>
                      </a:r>
                      <a:r>
                        <a:rPr lang="en-US" sz="2800" spc="5" dirty="0">
                          <a:effectLst/>
                        </a:rPr>
                        <a:t> </a:t>
                      </a:r>
                      <a:r>
                        <a:rPr lang="en-US" sz="2800" dirty="0">
                          <a:effectLst/>
                        </a:rPr>
                        <a:t>of</a:t>
                      </a:r>
                      <a:r>
                        <a:rPr lang="en-US" sz="2800" spc="-15" dirty="0">
                          <a:effectLst/>
                        </a:rPr>
                        <a:t> </a:t>
                      </a:r>
                      <a:r>
                        <a:rPr lang="en-US" sz="2800" dirty="0">
                          <a:effectLst/>
                        </a:rPr>
                        <a:t>Show</a:t>
                      </a:r>
                      <a:r>
                        <a:rPr lang="en-US" sz="2800" spc="-10" dirty="0">
                          <a:effectLst/>
                        </a:rPr>
                        <a:t> </a:t>
                      </a:r>
                      <a:r>
                        <a:rPr lang="en-US" sz="2800" dirty="0">
                          <a:effectLst/>
                        </a:rPr>
                        <a:t>cause</a:t>
                      </a:r>
                      <a:r>
                        <a:rPr lang="en-US" sz="2800" spc="-10" dirty="0">
                          <a:effectLst/>
                        </a:rPr>
                        <a:t> </a:t>
                      </a:r>
                      <a:r>
                        <a:rPr lang="en-US" sz="2800" dirty="0">
                          <a:effectLst/>
                        </a:rPr>
                        <a:t>notice</a:t>
                      </a:r>
                      <a:endParaRPr lang="en-IN" sz="2800" dirty="0">
                        <a:effectLst/>
                        <a:latin typeface="Calibri" panose="020F0502020204030204" pitchFamily="34" charset="0"/>
                        <a:ea typeface="Calibri" panose="020F0502020204030204" pitchFamily="34" charset="0"/>
                        <a:cs typeface="Mangal" panose="00000400000000000000" pitchFamily="2"/>
                      </a:endParaRPr>
                    </a:p>
                  </a:txBody>
                  <a:tcPr marL="0" marR="0" marT="0" marB="0" anchor="ctr"/>
                </a:tc>
                <a:tc>
                  <a:txBody>
                    <a:bodyPr/>
                    <a:lstStyle/>
                    <a:p>
                      <a:pPr marL="67945" algn="l">
                        <a:lnSpc>
                          <a:spcPts val="1245"/>
                        </a:lnSpc>
                        <a:spcBef>
                          <a:spcPts val="155"/>
                        </a:spcBef>
                        <a:spcAft>
                          <a:spcPts val="0"/>
                        </a:spcAft>
                      </a:pPr>
                      <a:r>
                        <a:rPr lang="en-US" sz="2800" dirty="0">
                          <a:effectLst/>
                        </a:rPr>
                        <a:t>Show cause</a:t>
                      </a:r>
                      <a:r>
                        <a:rPr lang="en-US" sz="2800" spc="5" dirty="0">
                          <a:effectLst/>
                        </a:rPr>
                        <a:t> </a:t>
                      </a:r>
                      <a:r>
                        <a:rPr lang="en-US" sz="2800" dirty="0">
                          <a:effectLst/>
                        </a:rPr>
                        <a:t>notice</a:t>
                      </a:r>
                      <a:r>
                        <a:rPr lang="en-US" sz="2800" spc="-10" dirty="0">
                          <a:effectLst/>
                        </a:rPr>
                        <a:t> </a:t>
                      </a:r>
                      <a:r>
                        <a:rPr lang="en-US" sz="2800" dirty="0">
                          <a:effectLst/>
                        </a:rPr>
                        <a:t>issued</a:t>
                      </a:r>
                      <a:endParaRPr lang="en-IN" sz="2800" dirty="0">
                        <a:effectLst/>
                        <a:latin typeface="Calibri" panose="020F0502020204030204" pitchFamily="34" charset="0"/>
                        <a:ea typeface="Calibri" panose="020F0502020204030204" pitchFamily="34" charset="0"/>
                        <a:cs typeface="Mangal" panose="00000400000000000000" pitchFamily="2"/>
                      </a:endParaRPr>
                    </a:p>
                  </a:txBody>
                  <a:tcPr marL="0" marR="0" marT="0" marB="0" anchor="ctr"/>
                </a:tc>
                <a:extLst>
                  <a:ext uri="{0D108BD9-81ED-4DB2-BD59-A6C34878D82A}">
                    <a16:rowId xmlns="" xmlns:a16="http://schemas.microsoft.com/office/drawing/2014/main" val="2691754078"/>
                  </a:ext>
                </a:extLst>
              </a:tr>
              <a:tr h="516661">
                <a:tc>
                  <a:txBody>
                    <a:bodyPr/>
                    <a:lstStyle/>
                    <a:p>
                      <a:pPr marL="6985" algn="ctr">
                        <a:lnSpc>
                          <a:spcPts val="1245"/>
                        </a:lnSpc>
                        <a:spcBef>
                          <a:spcPts val="150"/>
                        </a:spcBef>
                        <a:spcAft>
                          <a:spcPts val="0"/>
                        </a:spcAft>
                      </a:pPr>
                      <a:r>
                        <a:rPr lang="en-US" sz="2800">
                          <a:effectLst/>
                        </a:rPr>
                        <a:t>7</a:t>
                      </a:r>
                      <a:endParaRPr lang="en-IN" sz="2800">
                        <a:effectLst/>
                        <a:latin typeface="Calibri" panose="020F0502020204030204" pitchFamily="34" charset="0"/>
                        <a:ea typeface="Calibri" panose="020F0502020204030204" pitchFamily="34" charset="0"/>
                        <a:cs typeface="Mangal" panose="00000400000000000000" pitchFamily="2"/>
                      </a:endParaRPr>
                    </a:p>
                  </a:txBody>
                  <a:tcPr marL="0" marR="0" marT="0" marB="0" anchor="ctr"/>
                </a:tc>
                <a:tc>
                  <a:txBody>
                    <a:bodyPr/>
                    <a:lstStyle/>
                    <a:p>
                      <a:pPr marL="67945" algn="l">
                        <a:lnSpc>
                          <a:spcPts val="1245"/>
                        </a:lnSpc>
                        <a:spcBef>
                          <a:spcPts val="150"/>
                        </a:spcBef>
                        <a:spcAft>
                          <a:spcPts val="0"/>
                        </a:spcAft>
                      </a:pPr>
                      <a:r>
                        <a:rPr lang="en-US" sz="2800">
                          <a:effectLst/>
                        </a:rPr>
                        <a:t>Appeal</a:t>
                      </a:r>
                      <a:r>
                        <a:rPr lang="en-US" sz="2800" spc="-15">
                          <a:effectLst/>
                        </a:rPr>
                        <a:t> </a:t>
                      </a:r>
                      <a:r>
                        <a:rPr lang="en-US" sz="2800">
                          <a:effectLst/>
                        </a:rPr>
                        <a:t>is</a:t>
                      </a:r>
                      <a:r>
                        <a:rPr lang="en-US" sz="2800" spc="-10">
                          <a:effectLst/>
                        </a:rPr>
                        <a:t> </a:t>
                      </a:r>
                      <a:r>
                        <a:rPr lang="en-US" sz="2800">
                          <a:effectLst/>
                        </a:rPr>
                        <a:t>confirmed/modified/rejected</a:t>
                      </a:r>
                      <a:endParaRPr lang="en-IN" sz="2800">
                        <a:effectLst/>
                        <a:latin typeface="Calibri" panose="020F0502020204030204" pitchFamily="34" charset="0"/>
                        <a:ea typeface="Calibri" panose="020F0502020204030204" pitchFamily="34" charset="0"/>
                        <a:cs typeface="Mangal" panose="00000400000000000000" pitchFamily="2"/>
                      </a:endParaRPr>
                    </a:p>
                  </a:txBody>
                  <a:tcPr marL="0" marR="0" marT="0" marB="0" anchor="ctr"/>
                </a:tc>
                <a:tc>
                  <a:txBody>
                    <a:bodyPr/>
                    <a:lstStyle/>
                    <a:p>
                      <a:pPr marL="67945" algn="l">
                        <a:lnSpc>
                          <a:spcPts val="1245"/>
                        </a:lnSpc>
                        <a:spcBef>
                          <a:spcPts val="150"/>
                        </a:spcBef>
                        <a:spcAft>
                          <a:spcPts val="0"/>
                        </a:spcAft>
                      </a:pPr>
                      <a:r>
                        <a:rPr lang="en-US" sz="2800" dirty="0">
                          <a:effectLst/>
                        </a:rPr>
                        <a:t>Appeal</a:t>
                      </a:r>
                      <a:r>
                        <a:rPr lang="en-US" sz="2800" spc="-5" dirty="0">
                          <a:effectLst/>
                        </a:rPr>
                        <a:t> </a:t>
                      </a:r>
                      <a:r>
                        <a:rPr lang="en-US" sz="2800" dirty="0">
                          <a:effectLst/>
                        </a:rPr>
                        <a:t>order</a:t>
                      </a:r>
                      <a:r>
                        <a:rPr lang="en-US" sz="2800" spc="-15" dirty="0">
                          <a:effectLst/>
                        </a:rPr>
                        <a:t> </a:t>
                      </a:r>
                      <a:r>
                        <a:rPr lang="en-US" sz="2800" dirty="0">
                          <a:effectLst/>
                        </a:rPr>
                        <a:t>passed</a:t>
                      </a:r>
                      <a:endParaRPr lang="en-IN" sz="2800" dirty="0">
                        <a:effectLst/>
                        <a:latin typeface="Calibri" panose="020F0502020204030204" pitchFamily="34" charset="0"/>
                        <a:ea typeface="Calibri" panose="020F0502020204030204" pitchFamily="34" charset="0"/>
                        <a:cs typeface="Mangal" panose="00000400000000000000" pitchFamily="2"/>
                      </a:endParaRPr>
                    </a:p>
                  </a:txBody>
                  <a:tcPr marL="0" marR="0" marT="0" marB="0" anchor="ctr"/>
                </a:tc>
                <a:extLst>
                  <a:ext uri="{0D108BD9-81ED-4DB2-BD59-A6C34878D82A}">
                    <a16:rowId xmlns="" xmlns:a16="http://schemas.microsoft.com/office/drawing/2014/main" val="2576256964"/>
                  </a:ext>
                </a:extLst>
              </a:tr>
              <a:tr h="516661">
                <a:tc>
                  <a:txBody>
                    <a:bodyPr/>
                    <a:lstStyle/>
                    <a:p>
                      <a:pPr marL="6985" algn="ctr">
                        <a:lnSpc>
                          <a:spcPts val="1245"/>
                        </a:lnSpc>
                        <a:spcBef>
                          <a:spcPts val="150"/>
                        </a:spcBef>
                        <a:spcAft>
                          <a:spcPts val="0"/>
                        </a:spcAft>
                      </a:pPr>
                      <a:r>
                        <a:rPr lang="en-US" sz="2800">
                          <a:effectLst/>
                        </a:rPr>
                        <a:t>8</a:t>
                      </a:r>
                      <a:endParaRPr lang="en-IN" sz="2800">
                        <a:effectLst/>
                        <a:latin typeface="Calibri" panose="020F0502020204030204" pitchFamily="34" charset="0"/>
                        <a:ea typeface="Calibri" panose="020F0502020204030204" pitchFamily="34" charset="0"/>
                        <a:cs typeface="Mangal" panose="00000400000000000000" pitchFamily="2"/>
                      </a:endParaRPr>
                    </a:p>
                  </a:txBody>
                  <a:tcPr marL="0" marR="0" marT="0" marB="0" anchor="ctr"/>
                </a:tc>
                <a:tc>
                  <a:txBody>
                    <a:bodyPr/>
                    <a:lstStyle/>
                    <a:p>
                      <a:pPr marL="67945" algn="l">
                        <a:lnSpc>
                          <a:spcPts val="1245"/>
                        </a:lnSpc>
                        <a:spcBef>
                          <a:spcPts val="150"/>
                        </a:spcBef>
                        <a:spcAft>
                          <a:spcPts val="0"/>
                        </a:spcAft>
                      </a:pPr>
                      <a:r>
                        <a:rPr lang="en-US" sz="2800">
                          <a:effectLst/>
                        </a:rPr>
                        <a:t>Adjournment</a:t>
                      </a:r>
                      <a:r>
                        <a:rPr lang="en-US" sz="2800" spc="-10">
                          <a:effectLst/>
                        </a:rPr>
                        <a:t> </a:t>
                      </a:r>
                      <a:r>
                        <a:rPr lang="en-US" sz="2800">
                          <a:effectLst/>
                        </a:rPr>
                        <a:t>of</a:t>
                      </a:r>
                      <a:r>
                        <a:rPr lang="en-US" sz="2800" spc="-20">
                          <a:effectLst/>
                        </a:rPr>
                        <a:t> </a:t>
                      </a:r>
                      <a:r>
                        <a:rPr lang="en-US" sz="2800">
                          <a:effectLst/>
                        </a:rPr>
                        <a:t>hearing</a:t>
                      </a:r>
                      <a:r>
                        <a:rPr lang="en-US" sz="2800" spc="-15">
                          <a:effectLst/>
                        </a:rPr>
                        <a:t> </a:t>
                      </a:r>
                      <a:r>
                        <a:rPr lang="en-US" sz="2800">
                          <a:effectLst/>
                        </a:rPr>
                        <a:t>to</a:t>
                      </a:r>
                      <a:r>
                        <a:rPr lang="en-US" sz="2800" spc="-10">
                          <a:effectLst/>
                        </a:rPr>
                        <a:t> </a:t>
                      </a:r>
                      <a:r>
                        <a:rPr lang="en-US" sz="2800">
                          <a:effectLst/>
                        </a:rPr>
                        <a:t>next</a:t>
                      </a:r>
                      <a:r>
                        <a:rPr lang="en-US" sz="2800" spc="-5">
                          <a:effectLst/>
                        </a:rPr>
                        <a:t> </a:t>
                      </a:r>
                      <a:r>
                        <a:rPr lang="en-US" sz="2800">
                          <a:effectLst/>
                        </a:rPr>
                        <a:t>date</a:t>
                      </a:r>
                      <a:endParaRPr lang="en-IN" sz="2800">
                        <a:effectLst/>
                        <a:latin typeface="Calibri" panose="020F0502020204030204" pitchFamily="34" charset="0"/>
                        <a:ea typeface="Calibri" panose="020F0502020204030204" pitchFamily="34" charset="0"/>
                        <a:cs typeface="Mangal" panose="00000400000000000000" pitchFamily="2"/>
                      </a:endParaRPr>
                    </a:p>
                  </a:txBody>
                  <a:tcPr marL="0" marR="0" marT="0" marB="0" anchor="ctr"/>
                </a:tc>
                <a:tc>
                  <a:txBody>
                    <a:bodyPr/>
                    <a:lstStyle/>
                    <a:p>
                      <a:pPr marL="67945" algn="l">
                        <a:lnSpc>
                          <a:spcPts val="1245"/>
                        </a:lnSpc>
                        <a:spcBef>
                          <a:spcPts val="150"/>
                        </a:spcBef>
                        <a:spcAft>
                          <a:spcPts val="0"/>
                        </a:spcAft>
                      </a:pPr>
                      <a:r>
                        <a:rPr lang="en-US" sz="2800" dirty="0">
                          <a:effectLst/>
                        </a:rPr>
                        <a:t>Adjournment</a:t>
                      </a:r>
                      <a:r>
                        <a:rPr lang="en-US" sz="2800" spc="-10" dirty="0">
                          <a:effectLst/>
                        </a:rPr>
                        <a:t> </a:t>
                      </a:r>
                      <a:r>
                        <a:rPr lang="en-US" sz="2800" dirty="0">
                          <a:effectLst/>
                        </a:rPr>
                        <a:t>granted</a:t>
                      </a:r>
                      <a:endParaRPr lang="en-IN" sz="2800" dirty="0">
                        <a:effectLst/>
                        <a:latin typeface="Calibri" panose="020F0502020204030204" pitchFamily="34" charset="0"/>
                        <a:ea typeface="Calibri" panose="020F0502020204030204" pitchFamily="34" charset="0"/>
                        <a:cs typeface="Mangal" panose="00000400000000000000" pitchFamily="2"/>
                      </a:endParaRPr>
                    </a:p>
                  </a:txBody>
                  <a:tcPr marL="0" marR="0" marT="0" marB="0" anchor="ctr"/>
                </a:tc>
                <a:extLst>
                  <a:ext uri="{0D108BD9-81ED-4DB2-BD59-A6C34878D82A}">
                    <a16:rowId xmlns="" xmlns:a16="http://schemas.microsoft.com/office/drawing/2014/main" val="4179908716"/>
                  </a:ext>
                </a:extLst>
              </a:tr>
              <a:tr h="516661">
                <a:tc>
                  <a:txBody>
                    <a:bodyPr/>
                    <a:lstStyle/>
                    <a:p>
                      <a:pPr marL="6985" algn="ctr">
                        <a:lnSpc>
                          <a:spcPts val="1245"/>
                        </a:lnSpc>
                        <a:spcBef>
                          <a:spcPts val="150"/>
                        </a:spcBef>
                        <a:spcAft>
                          <a:spcPts val="0"/>
                        </a:spcAft>
                      </a:pPr>
                      <a:r>
                        <a:rPr lang="en-US" sz="2800">
                          <a:effectLst/>
                        </a:rPr>
                        <a:t>9</a:t>
                      </a:r>
                      <a:endParaRPr lang="en-IN" sz="2800">
                        <a:effectLst/>
                        <a:latin typeface="Calibri" panose="020F0502020204030204" pitchFamily="34" charset="0"/>
                        <a:ea typeface="Calibri" panose="020F0502020204030204" pitchFamily="34" charset="0"/>
                        <a:cs typeface="Mangal" panose="00000400000000000000" pitchFamily="2"/>
                      </a:endParaRPr>
                    </a:p>
                  </a:txBody>
                  <a:tcPr marL="0" marR="0" marT="0" marB="0" anchor="ctr"/>
                </a:tc>
                <a:tc>
                  <a:txBody>
                    <a:bodyPr/>
                    <a:lstStyle/>
                    <a:p>
                      <a:pPr marL="67945" algn="l">
                        <a:lnSpc>
                          <a:spcPts val="1245"/>
                        </a:lnSpc>
                        <a:spcBef>
                          <a:spcPts val="150"/>
                        </a:spcBef>
                        <a:spcAft>
                          <a:spcPts val="0"/>
                        </a:spcAft>
                      </a:pPr>
                      <a:r>
                        <a:rPr lang="en-US" sz="2800">
                          <a:effectLst/>
                        </a:rPr>
                        <a:t>Rectification</a:t>
                      </a:r>
                      <a:r>
                        <a:rPr lang="en-US" sz="2800" spc="-15">
                          <a:effectLst/>
                        </a:rPr>
                        <a:t> </a:t>
                      </a:r>
                      <a:r>
                        <a:rPr lang="en-US" sz="2800">
                          <a:effectLst/>
                        </a:rPr>
                        <a:t>application</a:t>
                      </a:r>
                      <a:r>
                        <a:rPr lang="en-US" sz="2800" spc="-5">
                          <a:effectLst/>
                        </a:rPr>
                        <a:t> </a:t>
                      </a:r>
                      <a:r>
                        <a:rPr lang="en-US" sz="2800">
                          <a:effectLst/>
                        </a:rPr>
                        <a:t>filed</a:t>
                      </a:r>
                      <a:endParaRPr lang="en-IN" sz="2800">
                        <a:effectLst/>
                        <a:latin typeface="Calibri" panose="020F0502020204030204" pitchFamily="34" charset="0"/>
                        <a:ea typeface="Calibri" panose="020F0502020204030204" pitchFamily="34" charset="0"/>
                        <a:cs typeface="Mangal" panose="00000400000000000000" pitchFamily="2"/>
                      </a:endParaRPr>
                    </a:p>
                  </a:txBody>
                  <a:tcPr marL="0" marR="0" marT="0" marB="0" anchor="ctr"/>
                </a:tc>
                <a:tc>
                  <a:txBody>
                    <a:bodyPr/>
                    <a:lstStyle/>
                    <a:p>
                      <a:pPr marL="67945" algn="l">
                        <a:lnSpc>
                          <a:spcPts val="1245"/>
                        </a:lnSpc>
                        <a:spcBef>
                          <a:spcPts val="150"/>
                        </a:spcBef>
                        <a:spcAft>
                          <a:spcPts val="0"/>
                        </a:spcAft>
                      </a:pPr>
                      <a:r>
                        <a:rPr lang="en-US" sz="2800" dirty="0">
                          <a:effectLst/>
                        </a:rPr>
                        <a:t>Rectification</a:t>
                      </a:r>
                      <a:r>
                        <a:rPr lang="en-US" sz="2800" spc="-10" dirty="0">
                          <a:effectLst/>
                        </a:rPr>
                        <a:t> </a:t>
                      </a:r>
                      <a:r>
                        <a:rPr lang="en-US" sz="2800" dirty="0">
                          <a:effectLst/>
                        </a:rPr>
                        <a:t>request</a:t>
                      </a:r>
                      <a:r>
                        <a:rPr lang="en-US" sz="2800" spc="-10" dirty="0">
                          <a:effectLst/>
                        </a:rPr>
                        <a:t> </a:t>
                      </a:r>
                      <a:r>
                        <a:rPr lang="en-US" sz="2800" dirty="0">
                          <a:effectLst/>
                        </a:rPr>
                        <a:t>received</a:t>
                      </a:r>
                      <a:endParaRPr lang="en-IN" sz="2800" dirty="0">
                        <a:effectLst/>
                        <a:latin typeface="Calibri" panose="020F0502020204030204" pitchFamily="34" charset="0"/>
                        <a:ea typeface="Calibri" panose="020F0502020204030204" pitchFamily="34" charset="0"/>
                        <a:cs typeface="Mangal" panose="00000400000000000000" pitchFamily="2"/>
                      </a:endParaRPr>
                    </a:p>
                  </a:txBody>
                  <a:tcPr marL="0" marR="0" marT="0" marB="0" anchor="ctr"/>
                </a:tc>
                <a:extLst>
                  <a:ext uri="{0D108BD9-81ED-4DB2-BD59-A6C34878D82A}">
                    <a16:rowId xmlns="" xmlns:a16="http://schemas.microsoft.com/office/drawing/2014/main" val="3069100742"/>
                  </a:ext>
                </a:extLst>
              </a:tr>
              <a:tr h="520117">
                <a:tc>
                  <a:txBody>
                    <a:bodyPr/>
                    <a:lstStyle/>
                    <a:p>
                      <a:pPr marL="112395" marR="106680" algn="ctr">
                        <a:lnSpc>
                          <a:spcPts val="1245"/>
                        </a:lnSpc>
                        <a:spcBef>
                          <a:spcPts val="160"/>
                        </a:spcBef>
                        <a:spcAft>
                          <a:spcPts val="0"/>
                        </a:spcAft>
                      </a:pPr>
                      <a:r>
                        <a:rPr lang="en-US" sz="2800">
                          <a:effectLst/>
                        </a:rPr>
                        <a:t>10</a:t>
                      </a:r>
                      <a:endParaRPr lang="en-IN" sz="2800">
                        <a:effectLst/>
                        <a:latin typeface="Calibri" panose="020F0502020204030204" pitchFamily="34" charset="0"/>
                        <a:ea typeface="Calibri" panose="020F0502020204030204" pitchFamily="34" charset="0"/>
                        <a:cs typeface="Mangal" panose="00000400000000000000" pitchFamily="2"/>
                      </a:endParaRPr>
                    </a:p>
                  </a:txBody>
                  <a:tcPr marL="0" marR="0" marT="0" marB="0" anchor="ctr"/>
                </a:tc>
                <a:tc>
                  <a:txBody>
                    <a:bodyPr/>
                    <a:lstStyle/>
                    <a:p>
                      <a:pPr marL="67945" algn="l">
                        <a:lnSpc>
                          <a:spcPts val="1245"/>
                        </a:lnSpc>
                        <a:spcBef>
                          <a:spcPts val="160"/>
                        </a:spcBef>
                        <a:spcAft>
                          <a:spcPts val="0"/>
                        </a:spcAft>
                      </a:pPr>
                      <a:r>
                        <a:rPr lang="en-US" sz="2800">
                          <a:effectLst/>
                        </a:rPr>
                        <a:t>Rectification</a:t>
                      </a:r>
                      <a:r>
                        <a:rPr lang="en-US" sz="2800" spc="-15">
                          <a:effectLst/>
                        </a:rPr>
                        <a:t> </a:t>
                      </a:r>
                      <a:r>
                        <a:rPr lang="en-US" sz="2800">
                          <a:effectLst/>
                        </a:rPr>
                        <a:t>application</a:t>
                      </a:r>
                      <a:r>
                        <a:rPr lang="en-US" sz="2800" spc="-5">
                          <a:effectLst/>
                        </a:rPr>
                        <a:t> </a:t>
                      </a:r>
                      <a:r>
                        <a:rPr lang="en-US" sz="2800">
                          <a:effectLst/>
                        </a:rPr>
                        <a:t>is</a:t>
                      </a:r>
                      <a:r>
                        <a:rPr lang="en-US" sz="2800" spc="-5">
                          <a:effectLst/>
                        </a:rPr>
                        <a:t> </a:t>
                      </a:r>
                      <a:r>
                        <a:rPr lang="en-US" sz="2800">
                          <a:effectLst/>
                        </a:rPr>
                        <a:t>rejected</a:t>
                      </a:r>
                      <a:endParaRPr lang="en-IN" sz="2800">
                        <a:effectLst/>
                        <a:latin typeface="Calibri" panose="020F0502020204030204" pitchFamily="34" charset="0"/>
                        <a:ea typeface="Calibri" panose="020F0502020204030204" pitchFamily="34" charset="0"/>
                        <a:cs typeface="Mangal" panose="00000400000000000000" pitchFamily="2"/>
                      </a:endParaRPr>
                    </a:p>
                  </a:txBody>
                  <a:tcPr marL="0" marR="0" marT="0" marB="0" anchor="ctr"/>
                </a:tc>
                <a:tc>
                  <a:txBody>
                    <a:bodyPr/>
                    <a:lstStyle/>
                    <a:p>
                      <a:pPr marL="67945" algn="l">
                        <a:lnSpc>
                          <a:spcPts val="1245"/>
                        </a:lnSpc>
                        <a:spcBef>
                          <a:spcPts val="160"/>
                        </a:spcBef>
                        <a:spcAft>
                          <a:spcPts val="0"/>
                        </a:spcAft>
                      </a:pPr>
                      <a:r>
                        <a:rPr lang="en-US" sz="2800" dirty="0">
                          <a:effectLst/>
                        </a:rPr>
                        <a:t>Rectification</a:t>
                      </a:r>
                      <a:r>
                        <a:rPr lang="en-US" sz="2800" spc="-10" dirty="0">
                          <a:effectLst/>
                        </a:rPr>
                        <a:t> </a:t>
                      </a:r>
                      <a:r>
                        <a:rPr lang="en-US" sz="2800" dirty="0">
                          <a:effectLst/>
                        </a:rPr>
                        <a:t>request</a:t>
                      </a:r>
                      <a:r>
                        <a:rPr lang="en-US" sz="2800" spc="-10" dirty="0">
                          <a:effectLst/>
                        </a:rPr>
                        <a:t> </a:t>
                      </a:r>
                      <a:r>
                        <a:rPr lang="en-US" sz="2800" dirty="0">
                          <a:effectLst/>
                        </a:rPr>
                        <a:t>rejected</a:t>
                      </a:r>
                      <a:endParaRPr lang="en-IN" sz="2800" dirty="0">
                        <a:effectLst/>
                        <a:latin typeface="Calibri" panose="020F0502020204030204" pitchFamily="34" charset="0"/>
                        <a:ea typeface="Calibri" panose="020F0502020204030204" pitchFamily="34" charset="0"/>
                        <a:cs typeface="Mangal" panose="00000400000000000000" pitchFamily="2"/>
                      </a:endParaRPr>
                    </a:p>
                  </a:txBody>
                  <a:tcPr marL="0" marR="0" marT="0" marB="0" anchor="ctr"/>
                </a:tc>
                <a:extLst>
                  <a:ext uri="{0D108BD9-81ED-4DB2-BD59-A6C34878D82A}">
                    <a16:rowId xmlns="" xmlns:a16="http://schemas.microsoft.com/office/drawing/2014/main" val="1544166579"/>
                  </a:ext>
                </a:extLst>
              </a:tr>
              <a:tr h="516661">
                <a:tc>
                  <a:txBody>
                    <a:bodyPr/>
                    <a:lstStyle/>
                    <a:p>
                      <a:pPr marL="112395" marR="106680" algn="ctr">
                        <a:lnSpc>
                          <a:spcPts val="1245"/>
                        </a:lnSpc>
                        <a:spcBef>
                          <a:spcPts val="150"/>
                        </a:spcBef>
                        <a:spcAft>
                          <a:spcPts val="0"/>
                        </a:spcAft>
                      </a:pPr>
                      <a:r>
                        <a:rPr lang="en-US" sz="2800">
                          <a:effectLst/>
                        </a:rPr>
                        <a:t>11</a:t>
                      </a:r>
                      <a:endParaRPr lang="en-IN" sz="2800">
                        <a:effectLst/>
                        <a:latin typeface="Calibri" panose="020F0502020204030204" pitchFamily="34" charset="0"/>
                        <a:ea typeface="Calibri" panose="020F0502020204030204" pitchFamily="34" charset="0"/>
                        <a:cs typeface="Mangal" panose="00000400000000000000" pitchFamily="2"/>
                      </a:endParaRPr>
                    </a:p>
                  </a:txBody>
                  <a:tcPr marL="0" marR="0" marT="0" marB="0" anchor="ctr"/>
                </a:tc>
                <a:tc>
                  <a:txBody>
                    <a:bodyPr/>
                    <a:lstStyle/>
                    <a:p>
                      <a:pPr marL="67945" algn="l">
                        <a:lnSpc>
                          <a:spcPts val="1245"/>
                        </a:lnSpc>
                        <a:spcBef>
                          <a:spcPts val="150"/>
                        </a:spcBef>
                        <a:spcAft>
                          <a:spcPts val="0"/>
                        </a:spcAft>
                      </a:pPr>
                      <a:r>
                        <a:rPr lang="en-US" sz="2800">
                          <a:effectLst/>
                        </a:rPr>
                        <a:t>An</a:t>
                      </a:r>
                      <a:r>
                        <a:rPr lang="en-US" sz="2800" spc="-15">
                          <a:effectLst/>
                        </a:rPr>
                        <a:t> </a:t>
                      </a:r>
                      <a:r>
                        <a:rPr lang="en-US" sz="2800">
                          <a:effectLst/>
                        </a:rPr>
                        <a:t>appeal</a:t>
                      </a:r>
                      <a:r>
                        <a:rPr lang="en-US" sz="2800" spc="-5">
                          <a:effectLst/>
                        </a:rPr>
                        <a:t> </a:t>
                      </a:r>
                      <a:r>
                        <a:rPr lang="en-US" sz="2800">
                          <a:effectLst/>
                        </a:rPr>
                        <a:t>in</a:t>
                      </a:r>
                      <a:r>
                        <a:rPr lang="en-US" sz="2800" spc="-5">
                          <a:effectLst/>
                        </a:rPr>
                        <a:t> </a:t>
                      </a:r>
                      <a:r>
                        <a:rPr lang="en-US" sz="2800">
                          <a:effectLst/>
                        </a:rPr>
                        <a:t>order</a:t>
                      </a:r>
                      <a:r>
                        <a:rPr lang="en-US" sz="2800" spc="-5">
                          <a:effectLst/>
                        </a:rPr>
                        <a:t> </a:t>
                      </a:r>
                      <a:r>
                        <a:rPr lang="en-US" sz="2800">
                          <a:effectLst/>
                        </a:rPr>
                        <a:t>is rectified</a:t>
                      </a:r>
                      <a:endParaRPr lang="en-IN" sz="2800">
                        <a:effectLst/>
                        <a:latin typeface="Calibri" panose="020F0502020204030204" pitchFamily="34" charset="0"/>
                        <a:ea typeface="Calibri" panose="020F0502020204030204" pitchFamily="34" charset="0"/>
                        <a:cs typeface="Mangal" panose="00000400000000000000" pitchFamily="2"/>
                      </a:endParaRPr>
                    </a:p>
                  </a:txBody>
                  <a:tcPr marL="0" marR="0" marT="0" marB="0" anchor="ctr"/>
                </a:tc>
                <a:tc>
                  <a:txBody>
                    <a:bodyPr/>
                    <a:lstStyle/>
                    <a:p>
                      <a:pPr marL="67945" algn="l">
                        <a:lnSpc>
                          <a:spcPts val="1245"/>
                        </a:lnSpc>
                        <a:spcBef>
                          <a:spcPts val="150"/>
                        </a:spcBef>
                        <a:spcAft>
                          <a:spcPts val="0"/>
                        </a:spcAft>
                      </a:pPr>
                      <a:r>
                        <a:rPr lang="en-US" sz="2800" dirty="0">
                          <a:effectLst/>
                        </a:rPr>
                        <a:t>Rectification</a:t>
                      </a:r>
                      <a:r>
                        <a:rPr lang="en-US" sz="2800" spc="-15" dirty="0">
                          <a:effectLst/>
                        </a:rPr>
                        <a:t> </a:t>
                      </a:r>
                      <a:r>
                        <a:rPr lang="en-US" sz="2800" dirty="0">
                          <a:effectLst/>
                        </a:rPr>
                        <a:t>order</a:t>
                      </a:r>
                      <a:r>
                        <a:rPr lang="en-US" sz="2800" spc="-10" dirty="0">
                          <a:effectLst/>
                        </a:rPr>
                        <a:t> </a:t>
                      </a:r>
                      <a:r>
                        <a:rPr lang="en-US" sz="2800" dirty="0">
                          <a:effectLst/>
                        </a:rPr>
                        <a:t>passed</a:t>
                      </a:r>
                      <a:endParaRPr lang="en-IN" sz="2800" dirty="0">
                        <a:effectLst/>
                        <a:latin typeface="Calibri" panose="020F0502020204030204" pitchFamily="34" charset="0"/>
                        <a:ea typeface="Calibri" panose="020F0502020204030204" pitchFamily="34" charset="0"/>
                        <a:cs typeface="Mangal" panose="00000400000000000000" pitchFamily="2"/>
                      </a:endParaRPr>
                    </a:p>
                  </a:txBody>
                  <a:tcPr marL="0" marR="0" marT="0" marB="0" anchor="ctr"/>
                </a:tc>
                <a:extLst>
                  <a:ext uri="{0D108BD9-81ED-4DB2-BD59-A6C34878D82A}">
                    <a16:rowId xmlns="" xmlns:a16="http://schemas.microsoft.com/office/drawing/2014/main" val="509492272"/>
                  </a:ext>
                </a:extLst>
              </a:tr>
            </a:tbl>
          </a:graphicData>
        </a:graphic>
      </p:graphicFrame>
      <p:pic>
        <p:nvPicPr>
          <p:cNvPr id="8" name="Picture 7">
            <a:extLst>
              <a:ext uri="{FF2B5EF4-FFF2-40B4-BE49-F238E27FC236}">
                <a16:creationId xmlns="" xmlns:a16="http://schemas.microsoft.com/office/drawing/2014/main" id="{292EAAA5-FF15-432D-9AE5-029755576B6B}"/>
              </a:ext>
            </a:extLst>
          </p:cNvPr>
          <p:cNvPicPr>
            <a:picLocks noChangeAspect="1"/>
          </p:cNvPicPr>
          <p:nvPr/>
        </p:nvPicPr>
        <p:blipFill>
          <a:blip r:embed="rId4">
            <a:extLst>
              <a:ext uri="{BEBA8EAE-BF5A-486C-A8C5-ECC9F3942E4B}">
                <a14:imgProps xmlns="" xmlns:a14="http://schemas.microsoft.com/office/drawing/2010/main">
                  <a14:imgLayer r:embed="rId5">
                    <a14:imgEffect>
                      <a14:sharpenSoften amount="100000"/>
                    </a14:imgEffect>
                  </a14:imgLayer>
                </a14:imgProps>
              </a:ext>
            </a:extLst>
          </a:blip>
          <a:stretch>
            <a:fillRect/>
          </a:stretch>
        </p:blipFill>
        <p:spPr>
          <a:xfrm>
            <a:off x="15870117" y="172889"/>
            <a:ext cx="1856228" cy="1846659"/>
          </a:xfrm>
          <a:prstGeom prst="rect">
            <a:avLst/>
          </a:prstGeom>
        </p:spPr>
      </p:pic>
    </p:spTree>
    <p:extLst>
      <p:ext uri="{BB962C8B-B14F-4D97-AF65-F5344CB8AC3E}">
        <p14:creationId xmlns="" xmlns:p14="http://schemas.microsoft.com/office/powerpoint/2010/main" val="735244210"/>
      </p:ext>
    </p:extLst>
  </p:cSld>
  <p:clrMapOvr>
    <a:masterClrMapping/>
  </p:clrMapOvr>
  <mc:AlternateContent xmlns:mc="http://schemas.openxmlformats.org/markup-compatibility/2006">
    <mc:Choice xmlns="" xmlns:p14="http://schemas.microsoft.com/office/powerpoint/2010/main" Requires="p14">
      <p:transition spd="slow" p14:dur="1250" advClick="0">
        <p14:reveal/>
      </p:transition>
    </mc:Choice>
    <mc:Fallback>
      <p:transition spd="slow" advClick="0">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rot="-10800000">
            <a:off x="15763338" y="0"/>
            <a:ext cx="2501924" cy="10287000"/>
            <a:chOff x="0" y="0"/>
            <a:chExt cx="658943" cy="2709333"/>
          </a:xfrm>
          <a:solidFill>
            <a:srgbClr val="CB997E"/>
          </a:solidFill>
        </p:grpSpPr>
        <p:sp>
          <p:nvSpPr>
            <p:cNvPr id="3" name="Freeform 3"/>
            <p:cNvSpPr/>
            <p:nvPr/>
          </p:nvSpPr>
          <p:spPr>
            <a:xfrm>
              <a:off x="0" y="0"/>
              <a:ext cx="658943" cy="2709333"/>
            </a:xfrm>
            <a:custGeom>
              <a:avLst/>
              <a:gdLst/>
              <a:ahLst/>
              <a:cxnLst/>
              <a:rect l="l" t="t" r="r" b="b"/>
              <a:pathLst>
                <a:path w="658943" h="2709333">
                  <a:moveTo>
                    <a:pt x="0" y="0"/>
                  </a:moveTo>
                  <a:lnTo>
                    <a:pt x="658943" y="0"/>
                  </a:lnTo>
                  <a:lnTo>
                    <a:pt x="658943" y="2709333"/>
                  </a:lnTo>
                  <a:lnTo>
                    <a:pt x="0" y="2709333"/>
                  </a:lnTo>
                  <a:close/>
                </a:path>
              </a:pathLst>
            </a:custGeom>
            <a:grpFill/>
          </p:spPr>
        </p:sp>
        <p:sp>
          <p:nvSpPr>
            <p:cNvPr id="4" name="TextBox 4"/>
            <p:cNvSpPr txBox="1"/>
            <p:nvPr/>
          </p:nvSpPr>
          <p:spPr>
            <a:xfrm>
              <a:off x="0" y="-38100"/>
              <a:ext cx="658943" cy="2747433"/>
            </a:xfrm>
            <a:prstGeom prst="rect">
              <a:avLst/>
            </a:prstGeom>
            <a:grpFill/>
          </p:spPr>
          <p:txBody>
            <a:bodyPr lIns="50800" tIns="50800" rIns="50800" bIns="50800" rtlCol="0" anchor="ctr"/>
            <a:lstStyle/>
            <a:p>
              <a:pPr algn="ctr">
                <a:lnSpc>
                  <a:spcPts val="2800"/>
                </a:lnSpc>
              </a:pPr>
              <a:endParaRPr/>
            </a:p>
          </p:txBody>
        </p:sp>
      </p:grpSp>
      <p:sp>
        <p:nvSpPr>
          <p:cNvPr id="5" name="TextBox 5"/>
          <p:cNvSpPr txBox="1"/>
          <p:nvPr/>
        </p:nvSpPr>
        <p:spPr>
          <a:xfrm>
            <a:off x="848107" y="668631"/>
            <a:ext cx="14373453" cy="1823576"/>
          </a:xfrm>
          <a:prstGeom prst="rect">
            <a:avLst/>
          </a:prstGeom>
        </p:spPr>
        <p:txBody>
          <a:bodyPr wrap="square" lIns="0" tIns="0" rIns="0" bIns="0" rtlCol="0" anchor="t">
            <a:spAutoFit/>
          </a:bodyPr>
          <a:lstStyle/>
          <a:p>
            <a:pPr>
              <a:lnSpc>
                <a:spcPts val="16800"/>
              </a:lnSpc>
            </a:pPr>
            <a:r>
              <a:rPr lang="en-US" sz="5400" b="1" dirty="0">
                <a:solidFill>
                  <a:srgbClr val="CB997E"/>
                </a:solidFill>
                <a:effectLst>
                  <a:outerShdw blurRad="38100" dist="38100" dir="2700000" algn="tl">
                    <a:srgbClr val="000000">
                      <a:alpha val="43137"/>
                    </a:srgbClr>
                  </a:outerShdw>
                </a:effectLst>
                <a:latin typeface="TAN Mon Cheri"/>
                <a:ea typeface="TAN Mon Cheri"/>
                <a:cs typeface="TAN Mon Cheri"/>
                <a:sym typeface="TAN Mon Cheri"/>
              </a:rPr>
              <a:t>Fixing Monetary Limits for Appeals </a:t>
            </a:r>
          </a:p>
        </p:txBody>
      </p:sp>
      <p:sp>
        <p:nvSpPr>
          <p:cNvPr id="7" name="Freeform 7"/>
          <p:cNvSpPr/>
          <p:nvPr/>
        </p:nvSpPr>
        <p:spPr>
          <a:xfrm>
            <a:off x="15040968" y="2439929"/>
            <a:ext cx="1444741" cy="1444741"/>
          </a:xfrm>
          <a:custGeom>
            <a:avLst/>
            <a:gdLst/>
            <a:ahLst/>
            <a:cxnLst/>
            <a:rect l="l" t="t" r="r" b="b"/>
            <a:pathLst>
              <a:path w="1444741" h="1444741">
                <a:moveTo>
                  <a:pt x="0" y="0"/>
                </a:moveTo>
                <a:lnTo>
                  <a:pt x="1444741" y="0"/>
                </a:lnTo>
                <a:lnTo>
                  <a:pt x="1444741" y="1444742"/>
                </a:lnTo>
                <a:lnTo>
                  <a:pt x="0" y="1444742"/>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graphicFrame>
        <p:nvGraphicFramePr>
          <p:cNvPr id="8" name="Table 7">
            <a:extLst>
              <a:ext uri="{FF2B5EF4-FFF2-40B4-BE49-F238E27FC236}">
                <a16:creationId xmlns="" xmlns:a16="http://schemas.microsoft.com/office/drawing/2014/main" id="{0C4CE145-7F6D-4FA7-992C-C3555AA0E7CC}"/>
              </a:ext>
            </a:extLst>
          </p:cNvPr>
          <p:cNvGraphicFramePr>
            <a:graphicFrameLocks noGrp="1"/>
          </p:cNvGraphicFramePr>
          <p:nvPr>
            <p:extLst>
              <p:ext uri="{D42A27DB-BD31-4B8C-83A1-F6EECF244321}">
                <p14:modId xmlns="" xmlns:p14="http://schemas.microsoft.com/office/powerpoint/2010/main" val="2270724998"/>
              </p:ext>
            </p:extLst>
          </p:nvPr>
        </p:nvGraphicFramePr>
        <p:xfrm>
          <a:off x="1191322" y="2781300"/>
          <a:ext cx="13115926" cy="5496720"/>
        </p:xfrm>
        <a:graphic>
          <a:graphicData uri="http://schemas.openxmlformats.org/drawingml/2006/table">
            <a:tbl>
              <a:tblPr/>
              <a:tblGrid>
                <a:gridCol w="6557963">
                  <a:extLst>
                    <a:ext uri="{9D8B030D-6E8A-4147-A177-3AD203B41FA5}">
                      <a16:colId xmlns="" xmlns:a16="http://schemas.microsoft.com/office/drawing/2014/main" val="3549260975"/>
                    </a:ext>
                  </a:extLst>
                </a:gridCol>
                <a:gridCol w="6557963">
                  <a:extLst>
                    <a:ext uri="{9D8B030D-6E8A-4147-A177-3AD203B41FA5}">
                      <a16:colId xmlns="" xmlns:a16="http://schemas.microsoft.com/office/drawing/2014/main" val="1328108355"/>
                    </a:ext>
                  </a:extLst>
                </a:gridCol>
              </a:tblGrid>
              <a:tr h="1975848">
                <a:tc>
                  <a:txBody>
                    <a:bodyPr/>
                    <a:lstStyle/>
                    <a:p>
                      <a:pPr algn="ctr" fontAlgn="t"/>
                      <a:r>
                        <a:rPr lang="en-IN" sz="3600" b="1">
                          <a:solidFill>
                            <a:srgbClr val="314259"/>
                          </a:solidFill>
                          <a:effectLst/>
                        </a:rPr>
                        <a:t>Appellate Forum</a:t>
                      </a:r>
                      <a:endParaRPr lang="en-IN" sz="3600" b="0">
                        <a:solidFill>
                          <a:srgbClr val="314259"/>
                        </a:solidFill>
                        <a:effectLst/>
                      </a:endParaRPr>
                    </a:p>
                  </a:txBody>
                  <a:tcPr marL="63500" marR="63500" marT="63500" marB="635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n-US" sz="3600" b="1">
                          <a:solidFill>
                            <a:srgbClr val="314259"/>
                          </a:solidFill>
                          <a:effectLst/>
                        </a:rPr>
                        <a:t>Monetary Limit (Amount involved) in INR</a:t>
                      </a:r>
                      <a:endParaRPr lang="en-US" sz="3600" b="0">
                        <a:solidFill>
                          <a:srgbClr val="314259"/>
                        </a:solidFill>
                        <a:effectLst/>
                      </a:endParaRPr>
                    </a:p>
                  </a:txBody>
                  <a:tcPr marL="63500" marR="63500" marT="63500" marB="635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3359601873"/>
                  </a:ext>
                </a:extLst>
              </a:tr>
              <a:tr h="1173624">
                <a:tc>
                  <a:txBody>
                    <a:bodyPr/>
                    <a:lstStyle/>
                    <a:p>
                      <a:pPr algn="ctr" fontAlgn="t"/>
                      <a:r>
                        <a:rPr lang="en-IN" sz="3600">
                          <a:solidFill>
                            <a:srgbClr val="314259"/>
                          </a:solidFill>
                          <a:effectLst/>
                        </a:rPr>
                        <a:t>GSTAT</a:t>
                      </a:r>
                    </a:p>
                  </a:txBody>
                  <a:tcPr marL="63500" marR="63500" marT="63500" marB="635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n-IN" sz="3600">
                          <a:solidFill>
                            <a:srgbClr val="314259"/>
                          </a:solidFill>
                          <a:effectLst/>
                        </a:rPr>
                        <a:t>20 lakhs</a:t>
                      </a:r>
                    </a:p>
                  </a:txBody>
                  <a:tcPr marL="63500" marR="63500" marT="63500" marB="635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42896704"/>
                  </a:ext>
                </a:extLst>
              </a:tr>
              <a:tr h="1173624">
                <a:tc>
                  <a:txBody>
                    <a:bodyPr/>
                    <a:lstStyle/>
                    <a:p>
                      <a:pPr algn="ctr" fontAlgn="t"/>
                      <a:r>
                        <a:rPr lang="en-IN" sz="3600">
                          <a:solidFill>
                            <a:srgbClr val="314259"/>
                          </a:solidFill>
                          <a:effectLst/>
                        </a:rPr>
                        <a:t>High Court</a:t>
                      </a:r>
                    </a:p>
                  </a:txBody>
                  <a:tcPr marL="63500" marR="63500" marT="63500" marB="635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n-IN" sz="3600">
                          <a:solidFill>
                            <a:srgbClr val="314259"/>
                          </a:solidFill>
                          <a:effectLst/>
                        </a:rPr>
                        <a:t>1 crore</a:t>
                      </a:r>
                    </a:p>
                  </a:txBody>
                  <a:tcPr marL="63500" marR="63500" marT="63500" marB="635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955507597"/>
                  </a:ext>
                </a:extLst>
              </a:tr>
              <a:tr h="1173624">
                <a:tc>
                  <a:txBody>
                    <a:bodyPr/>
                    <a:lstStyle/>
                    <a:p>
                      <a:pPr algn="ctr" fontAlgn="t"/>
                      <a:r>
                        <a:rPr lang="en-IN" sz="3600">
                          <a:solidFill>
                            <a:srgbClr val="314259"/>
                          </a:solidFill>
                          <a:effectLst/>
                        </a:rPr>
                        <a:t>Supreme Court</a:t>
                      </a:r>
                    </a:p>
                  </a:txBody>
                  <a:tcPr marL="63500" marR="63500" marT="63500" marB="635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n-IN" sz="3600" dirty="0">
                          <a:solidFill>
                            <a:srgbClr val="314259"/>
                          </a:solidFill>
                          <a:effectLst/>
                        </a:rPr>
                        <a:t>2 crore</a:t>
                      </a:r>
                    </a:p>
                  </a:txBody>
                  <a:tcPr marL="63500" marR="63500" marT="63500" marB="635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985693296"/>
                  </a:ext>
                </a:extLst>
              </a:tr>
            </a:tbl>
          </a:graphicData>
        </a:graphic>
      </p:graphicFrame>
      <p:sp>
        <p:nvSpPr>
          <p:cNvPr id="9" name="Rectangle 8">
            <a:extLst>
              <a:ext uri="{FF2B5EF4-FFF2-40B4-BE49-F238E27FC236}">
                <a16:creationId xmlns="" xmlns:a16="http://schemas.microsoft.com/office/drawing/2014/main" id="{858BDB9C-F387-416B-805F-B396BC204E32}"/>
              </a:ext>
            </a:extLst>
          </p:cNvPr>
          <p:cNvSpPr/>
          <p:nvPr/>
        </p:nvSpPr>
        <p:spPr>
          <a:xfrm>
            <a:off x="1217342" y="8601496"/>
            <a:ext cx="13115926" cy="1569660"/>
          </a:xfrm>
          <a:prstGeom prst="rect">
            <a:avLst/>
          </a:prstGeom>
        </p:spPr>
        <p:txBody>
          <a:bodyPr wrap="square">
            <a:spAutoFit/>
          </a:bodyPr>
          <a:lstStyle/>
          <a:p>
            <a:pPr marL="457200" indent="-457200" algn="just">
              <a:buFont typeface="Arial" panose="020B0604020202020204" pitchFamily="34" charset="0"/>
              <a:buChar char="•"/>
            </a:pPr>
            <a:r>
              <a:rPr lang="en-US" sz="3200" dirty="0">
                <a:solidFill>
                  <a:srgbClr val="314259"/>
                </a:solidFill>
                <a:latin typeface="Gilroy"/>
              </a:rPr>
              <a:t>This is the upper monetary limit, below which appeals or applications or Special Leave Petitions, as the case may be, shall not be filed by the Central Tax officers.</a:t>
            </a:r>
            <a:endParaRPr lang="en-IN" sz="3200" dirty="0"/>
          </a:p>
        </p:txBody>
      </p:sp>
      <p:pic>
        <p:nvPicPr>
          <p:cNvPr id="10" name="Picture 9">
            <a:extLst>
              <a:ext uri="{FF2B5EF4-FFF2-40B4-BE49-F238E27FC236}">
                <a16:creationId xmlns="" xmlns:a16="http://schemas.microsoft.com/office/drawing/2014/main" id="{1BC9F061-DFC1-4783-8043-79FEDB6F6053}"/>
              </a:ext>
            </a:extLst>
          </p:cNvPr>
          <p:cNvPicPr>
            <a:picLocks noChangeAspect="1"/>
          </p:cNvPicPr>
          <p:nvPr/>
        </p:nvPicPr>
        <p:blipFill>
          <a:blip r:embed="rId4">
            <a:extLst>
              <a:ext uri="{BEBA8EAE-BF5A-486C-A8C5-ECC9F3942E4B}">
                <a14:imgProps xmlns="" xmlns:a14="http://schemas.microsoft.com/office/drawing/2010/main">
                  <a14:imgLayer r:embed="rId5">
                    <a14:imgEffect>
                      <a14:sharpenSoften amount="100000"/>
                    </a14:imgEffect>
                  </a14:imgLayer>
                </a14:imgProps>
              </a:ext>
            </a:extLst>
          </a:blip>
          <a:stretch>
            <a:fillRect/>
          </a:stretch>
        </p:blipFill>
        <p:spPr>
          <a:xfrm>
            <a:off x="15870117" y="172889"/>
            <a:ext cx="1856228" cy="1846659"/>
          </a:xfrm>
          <a:prstGeom prst="rect">
            <a:avLst/>
          </a:prstGeom>
        </p:spPr>
      </p:pic>
    </p:spTree>
    <p:extLst>
      <p:ext uri="{BB962C8B-B14F-4D97-AF65-F5344CB8AC3E}">
        <p14:creationId xmlns="" xmlns:p14="http://schemas.microsoft.com/office/powerpoint/2010/main" val="1199171216"/>
      </p:ext>
    </p:extLst>
  </p:cSld>
  <p:clrMapOvr>
    <a:masterClrMapping/>
  </p:clrMapOvr>
  <mc:AlternateContent xmlns:mc="http://schemas.openxmlformats.org/markup-compatibility/2006">
    <mc:Choice xmlns="" xmlns:p14="http://schemas.microsoft.com/office/powerpoint/2010/main" Requires="p14">
      <p:transition spd="slow" p14:dur="1250" advClick="0">
        <p14:reveal/>
      </p:transition>
    </mc:Choice>
    <mc:Fallback>
      <p:transition spd="slow" advClick="0">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rot="5400000">
            <a:off x="8138038" y="-8138038"/>
            <a:ext cx="2011924" cy="18288000"/>
            <a:chOff x="0" y="0"/>
            <a:chExt cx="529889" cy="4816593"/>
          </a:xfrm>
          <a:solidFill>
            <a:srgbClr val="6B705C"/>
          </a:solidFill>
        </p:grpSpPr>
        <p:sp>
          <p:nvSpPr>
            <p:cNvPr id="3" name="Freeform 3"/>
            <p:cNvSpPr/>
            <p:nvPr/>
          </p:nvSpPr>
          <p:spPr>
            <a:xfrm>
              <a:off x="0" y="0"/>
              <a:ext cx="529889" cy="4816592"/>
            </a:xfrm>
            <a:custGeom>
              <a:avLst/>
              <a:gdLst/>
              <a:ahLst/>
              <a:cxnLst/>
              <a:rect l="l" t="t" r="r" b="b"/>
              <a:pathLst>
                <a:path w="529889" h="4816592">
                  <a:moveTo>
                    <a:pt x="0" y="0"/>
                  </a:moveTo>
                  <a:lnTo>
                    <a:pt x="529889" y="0"/>
                  </a:lnTo>
                  <a:lnTo>
                    <a:pt x="529889" y="4816592"/>
                  </a:lnTo>
                  <a:lnTo>
                    <a:pt x="0" y="4816592"/>
                  </a:lnTo>
                  <a:close/>
                </a:path>
              </a:pathLst>
            </a:custGeom>
            <a:grpFill/>
          </p:spPr>
        </p:sp>
        <p:sp>
          <p:nvSpPr>
            <p:cNvPr id="4" name="TextBox 4"/>
            <p:cNvSpPr txBox="1"/>
            <p:nvPr/>
          </p:nvSpPr>
          <p:spPr>
            <a:xfrm>
              <a:off x="0" y="-38100"/>
              <a:ext cx="529889" cy="4854693"/>
            </a:xfrm>
            <a:prstGeom prst="rect">
              <a:avLst/>
            </a:prstGeom>
            <a:grpFill/>
          </p:spPr>
          <p:txBody>
            <a:bodyPr lIns="50800" tIns="50800" rIns="50800" bIns="50800" rtlCol="0" anchor="ctr"/>
            <a:lstStyle/>
            <a:p>
              <a:pPr algn="ctr">
                <a:lnSpc>
                  <a:spcPts val="2800"/>
                </a:lnSpc>
              </a:pPr>
              <a:endParaRPr/>
            </a:p>
          </p:txBody>
        </p:sp>
      </p:grpSp>
      <p:sp>
        <p:nvSpPr>
          <p:cNvPr id="5" name="TextBox 5"/>
          <p:cNvSpPr txBox="1"/>
          <p:nvPr/>
        </p:nvSpPr>
        <p:spPr>
          <a:xfrm>
            <a:off x="210985" y="2784849"/>
            <a:ext cx="6901543" cy="6109365"/>
          </a:xfrm>
          <a:prstGeom prst="rect">
            <a:avLst/>
          </a:prstGeom>
        </p:spPr>
        <p:txBody>
          <a:bodyPr wrap="square" lIns="0" tIns="0" rIns="0" bIns="0" rtlCol="0" anchor="t">
            <a:spAutoFit/>
          </a:bodyPr>
          <a:lstStyle/>
          <a:p>
            <a:pPr>
              <a:lnSpc>
                <a:spcPts val="16800"/>
              </a:lnSpc>
            </a:pPr>
            <a:r>
              <a:rPr lang="en-US" sz="4800" b="1" dirty="0">
                <a:solidFill>
                  <a:srgbClr val="A5A58D"/>
                </a:solidFill>
                <a:effectLst>
                  <a:outerShdw blurRad="38100" dist="38100" dir="2700000" algn="tl">
                    <a:srgbClr val="000000">
                      <a:alpha val="43137"/>
                    </a:srgbClr>
                  </a:outerShdw>
                </a:effectLst>
                <a:latin typeface="TAN Mon Cheri"/>
                <a:ea typeface="TAN Mon Cheri"/>
                <a:cs typeface="TAN Mon Cheri"/>
                <a:sym typeface="TAN Mon Cheri"/>
              </a:rPr>
              <a:t>National Appellate Tribunal (Appellate Tribunal)</a:t>
            </a:r>
          </a:p>
        </p:txBody>
      </p:sp>
      <p:sp>
        <p:nvSpPr>
          <p:cNvPr id="6" name="TextBox 6"/>
          <p:cNvSpPr txBox="1"/>
          <p:nvPr/>
        </p:nvSpPr>
        <p:spPr>
          <a:xfrm>
            <a:off x="6913754" y="3092625"/>
            <a:ext cx="11163261" cy="6586418"/>
          </a:xfrm>
          <a:prstGeom prst="rect">
            <a:avLst/>
          </a:prstGeom>
        </p:spPr>
        <p:txBody>
          <a:bodyPr wrap="square" lIns="0" tIns="0" rIns="0" bIns="0" rtlCol="0" anchor="t">
            <a:spAutoFit/>
          </a:bodyPr>
          <a:lstStyle/>
          <a:p>
            <a:pPr marL="457200" indent="-457200" algn="just">
              <a:lnSpc>
                <a:spcPct val="150000"/>
              </a:lnSpc>
              <a:buFont typeface="Arial" panose="020B0604020202020204" pitchFamily="34" charset="0"/>
              <a:buChar char="•"/>
            </a:pPr>
            <a:r>
              <a:rPr lang="en-US" sz="3200" dirty="0">
                <a:solidFill>
                  <a:srgbClr val="6B705C"/>
                </a:solidFill>
                <a:latin typeface="Garet 2"/>
                <a:ea typeface="Garet 2"/>
                <a:cs typeface="Garet 2"/>
                <a:sym typeface="Garet 2"/>
              </a:rPr>
              <a:t>Appeal within 3 months from the date of appeal along with the Form GST APL-05 and fees. </a:t>
            </a:r>
          </a:p>
          <a:p>
            <a:pPr marL="457200" indent="-457200" algn="just">
              <a:lnSpc>
                <a:spcPct val="150000"/>
              </a:lnSpc>
              <a:buFont typeface="Arial" panose="020B0604020202020204" pitchFamily="34" charset="0"/>
              <a:buChar char="•"/>
            </a:pPr>
            <a:r>
              <a:rPr lang="en-US" sz="3200" dirty="0">
                <a:solidFill>
                  <a:srgbClr val="6B705C"/>
                </a:solidFill>
                <a:latin typeface="Garet 2"/>
                <a:ea typeface="Garet 2"/>
                <a:cs typeface="Garet 2"/>
                <a:sym typeface="Garet 2"/>
              </a:rPr>
              <a:t>The GST Council recommended modifying Section 112 to provide a 3 months time for filing appeals before the GST Appellate Tribunal. </a:t>
            </a:r>
          </a:p>
          <a:p>
            <a:pPr marL="457200" indent="-457200" algn="just">
              <a:lnSpc>
                <a:spcPct val="150000"/>
              </a:lnSpc>
              <a:buFont typeface="Arial" panose="020B0604020202020204" pitchFamily="34" charset="0"/>
              <a:buChar char="•"/>
            </a:pPr>
            <a:r>
              <a:rPr lang="en-US" sz="3200" dirty="0">
                <a:solidFill>
                  <a:srgbClr val="6B705C"/>
                </a:solidFill>
                <a:latin typeface="Garet 2"/>
                <a:ea typeface="Garet 2"/>
                <a:cs typeface="Garet 2"/>
                <a:sym typeface="Garet 2"/>
              </a:rPr>
              <a:t>The full amount from the original order that he agrees to (including tax, interest, fine, fee and penalty) and 10% with a maximum of Rs.20 crores each under CGST and SGST).</a:t>
            </a:r>
          </a:p>
        </p:txBody>
      </p:sp>
      <p:sp>
        <p:nvSpPr>
          <p:cNvPr id="7" name="Freeform 7"/>
          <p:cNvSpPr/>
          <p:nvPr/>
        </p:nvSpPr>
        <p:spPr>
          <a:xfrm>
            <a:off x="2153487" y="1232493"/>
            <a:ext cx="1558861" cy="1558861"/>
          </a:xfrm>
          <a:custGeom>
            <a:avLst/>
            <a:gdLst/>
            <a:ahLst/>
            <a:cxnLst/>
            <a:rect l="l" t="t" r="r" b="b"/>
            <a:pathLst>
              <a:path w="1558861" h="1558861">
                <a:moveTo>
                  <a:pt x="0" y="0"/>
                </a:moveTo>
                <a:lnTo>
                  <a:pt x="1558861" y="0"/>
                </a:lnTo>
                <a:lnTo>
                  <a:pt x="1558861" y="1558861"/>
                </a:lnTo>
                <a:lnTo>
                  <a:pt x="0" y="1558861"/>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pic>
        <p:nvPicPr>
          <p:cNvPr id="8" name="Picture 7">
            <a:extLst>
              <a:ext uri="{FF2B5EF4-FFF2-40B4-BE49-F238E27FC236}">
                <a16:creationId xmlns="" xmlns:a16="http://schemas.microsoft.com/office/drawing/2014/main" id="{029897BF-9978-4E82-975B-3FE1277C4137}"/>
              </a:ext>
            </a:extLst>
          </p:cNvPr>
          <p:cNvPicPr>
            <a:picLocks noChangeAspect="1"/>
          </p:cNvPicPr>
          <p:nvPr/>
        </p:nvPicPr>
        <p:blipFill>
          <a:blip r:embed="rId4">
            <a:extLst>
              <a:ext uri="{BEBA8EAE-BF5A-486C-A8C5-ECC9F3942E4B}">
                <a14:imgProps xmlns="" xmlns:a14="http://schemas.microsoft.com/office/drawing/2010/main">
                  <a14:imgLayer r:embed="rId5">
                    <a14:imgEffect>
                      <a14:sharpenSoften amount="100000"/>
                    </a14:imgEffect>
                  </a14:imgLayer>
                </a14:imgProps>
              </a:ext>
            </a:extLst>
          </a:blip>
          <a:stretch>
            <a:fillRect/>
          </a:stretch>
        </p:blipFill>
        <p:spPr>
          <a:xfrm>
            <a:off x="15870117" y="172889"/>
            <a:ext cx="1856228" cy="1846659"/>
          </a:xfrm>
          <a:prstGeom prst="rect">
            <a:avLst/>
          </a:prstGeom>
        </p:spPr>
      </p:pic>
    </p:spTree>
    <p:extLst>
      <p:ext uri="{BB962C8B-B14F-4D97-AF65-F5344CB8AC3E}">
        <p14:creationId xmlns="" xmlns:p14="http://schemas.microsoft.com/office/powerpoint/2010/main" val="3634302478"/>
      </p:ext>
    </p:extLst>
  </p:cSld>
  <p:clrMapOvr>
    <a:masterClrMapping/>
  </p:clrMapOvr>
  <mc:AlternateContent xmlns:mc="http://schemas.openxmlformats.org/markup-compatibility/2006">
    <mc:Choice xmlns="" xmlns:p14="http://schemas.microsoft.com/office/powerpoint/2010/main" Requires="p14">
      <p:transition spd="slow" p14:dur="1250" advClick="0">
        <p14:reveal/>
      </p:transition>
    </mc:Choice>
    <mc:Fallback>
      <p:transition spd="slow" advClick="0">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rot="5400000">
            <a:off x="8138038" y="186192"/>
            <a:ext cx="2011924" cy="18288000"/>
            <a:chOff x="0" y="0"/>
            <a:chExt cx="529889" cy="4816593"/>
          </a:xfrm>
          <a:solidFill>
            <a:srgbClr val="CB997E"/>
          </a:solidFill>
        </p:grpSpPr>
        <p:sp>
          <p:nvSpPr>
            <p:cNvPr id="3" name="Freeform 3"/>
            <p:cNvSpPr/>
            <p:nvPr/>
          </p:nvSpPr>
          <p:spPr>
            <a:xfrm>
              <a:off x="0" y="0"/>
              <a:ext cx="529889" cy="4816592"/>
            </a:xfrm>
            <a:custGeom>
              <a:avLst/>
              <a:gdLst/>
              <a:ahLst/>
              <a:cxnLst/>
              <a:rect l="l" t="t" r="r" b="b"/>
              <a:pathLst>
                <a:path w="529889" h="4816592">
                  <a:moveTo>
                    <a:pt x="0" y="0"/>
                  </a:moveTo>
                  <a:lnTo>
                    <a:pt x="529889" y="0"/>
                  </a:lnTo>
                  <a:lnTo>
                    <a:pt x="529889" y="4816592"/>
                  </a:lnTo>
                  <a:lnTo>
                    <a:pt x="0" y="4816592"/>
                  </a:lnTo>
                  <a:close/>
                </a:path>
              </a:pathLst>
            </a:custGeom>
            <a:grpFill/>
          </p:spPr>
        </p:sp>
        <p:sp>
          <p:nvSpPr>
            <p:cNvPr id="4" name="TextBox 4"/>
            <p:cNvSpPr txBox="1"/>
            <p:nvPr/>
          </p:nvSpPr>
          <p:spPr>
            <a:xfrm>
              <a:off x="0" y="-38100"/>
              <a:ext cx="529889" cy="4854693"/>
            </a:xfrm>
            <a:prstGeom prst="rect">
              <a:avLst/>
            </a:prstGeom>
            <a:grpFill/>
          </p:spPr>
          <p:txBody>
            <a:bodyPr lIns="50800" tIns="50800" rIns="50800" bIns="50800" rtlCol="0" anchor="ctr"/>
            <a:lstStyle/>
            <a:p>
              <a:pPr algn="ctr">
                <a:lnSpc>
                  <a:spcPts val="2800"/>
                </a:lnSpc>
              </a:pPr>
              <a:endParaRPr/>
            </a:p>
          </p:txBody>
        </p:sp>
      </p:grpSp>
      <p:sp>
        <p:nvSpPr>
          <p:cNvPr id="5" name="TextBox 5"/>
          <p:cNvSpPr txBox="1"/>
          <p:nvPr/>
        </p:nvSpPr>
        <p:spPr>
          <a:xfrm>
            <a:off x="11715311" y="1041934"/>
            <a:ext cx="6572689" cy="6109365"/>
          </a:xfrm>
          <a:prstGeom prst="rect">
            <a:avLst/>
          </a:prstGeom>
        </p:spPr>
        <p:txBody>
          <a:bodyPr wrap="square" lIns="0" tIns="0" rIns="0" bIns="0" rtlCol="0" anchor="t">
            <a:spAutoFit/>
          </a:bodyPr>
          <a:lstStyle/>
          <a:p>
            <a:pPr>
              <a:lnSpc>
                <a:spcPts val="16800"/>
              </a:lnSpc>
            </a:pPr>
            <a:r>
              <a:rPr lang="en-US" sz="4800" b="1" dirty="0">
                <a:solidFill>
                  <a:srgbClr val="C2794C"/>
                </a:solidFill>
                <a:effectLst>
                  <a:outerShdw blurRad="38100" dist="38100" dir="2700000" algn="tl">
                    <a:srgbClr val="000000">
                      <a:alpha val="43137"/>
                    </a:srgbClr>
                  </a:outerShdw>
                </a:effectLst>
                <a:latin typeface="TAN Mon Cheri"/>
                <a:ea typeface="TAN Mon Cheri"/>
                <a:cs typeface="TAN Mon Cheri"/>
                <a:sym typeface="TAN Mon Cheri"/>
              </a:rPr>
              <a:t>Can the Appellate Tribunal amend its own order?</a:t>
            </a:r>
          </a:p>
        </p:txBody>
      </p:sp>
      <p:sp>
        <p:nvSpPr>
          <p:cNvPr id="7" name="Freeform 7"/>
          <p:cNvSpPr/>
          <p:nvPr/>
        </p:nvSpPr>
        <p:spPr>
          <a:xfrm>
            <a:off x="14658764" y="7542276"/>
            <a:ext cx="1558861" cy="1558861"/>
          </a:xfrm>
          <a:custGeom>
            <a:avLst/>
            <a:gdLst/>
            <a:ahLst/>
            <a:cxnLst/>
            <a:rect l="l" t="t" r="r" b="b"/>
            <a:pathLst>
              <a:path w="1558861" h="1558861">
                <a:moveTo>
                  <a:pt x="0" y="0"/>
                </a:moveTo>
                <a:lnTo>
                  <a:pt x="1558861" y="0"/>
                </a:lnTo>
                <a:lnTo>
                  <a:pt x="1558861" y="1558861"/>
                </a:lnTo>
                <a:lnTo>
                  <a:pt x="0" y="1558861"/>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8" name="TextBox 6">
            <a:extLst>
              <a:ext uri="{FF2B5EF4-FFF2-40B4-BE49-F238E27FC236}">
                <a16:creationId xmlns="" xmlns:a16="http://schemas.microsoft.com/office/drawing/2014/main" id="{8AD643E0-E22C-48EC-AB4C-5D65E8136DC7}"/>
              </a:ext>
            </a:extLst>
          </p:cNvPr>
          <p:cNvSpPr txBox="1"/>
          <p:nvPr/>
        </p:nvSpPr>
        <p:spPr>
          <a:xfrm>
            <a:off x="304800" y="3009900"/>
            <a:ext cx="10610688" cy="2893100"/>
          </a:xfrm>
          <a:prstGeom prst="rect">
            <a:avLst/>
          </a:prstGeom>
        </p:spPr>
        <p:txBody>
          <a:bodyPr wrap="square" lIns="0" tIns="0" rIns="0" bIns="0" rtlCol="0" anchor="t">
            <a:spAutoFit/>
          </a:bodyPr>
          <a:lstStyle/>
          <a:p>
            <a:pPr marL="457200" indent="-457200" algn="just">
              <a:lnSpc>
                <a:spcPct val="150000"/>
              </a:lnSpc>
              <a:buFont typeface="Arial" panose="020B0604020202020204" pitchFamily="34" charset="0"/>
              <a:buChar char="•"/>
            </a:pPr>
            <a:r>
              <a:rPr lang="en-US" sz="3200" dirty="0">
                <a:solidFill>
                  <a:srgbClr val="BF7343"/>
                </a:solidFill>
                <a:latin typeface="Garet 2"/>
                <a:ea typeface="Garet 2"/>
                <a:cs typeface="Garet 2"/>
                <a:sym typeface="Garet 2"/>
              </a:rPr>
              <a:t>The Appellate Tribunal can amend its order passed to rectify any apparent mistake within a period of three months from the date of the order. </a:t>
            </a:r>
          </a:p>
        </p:txBody>
      </p:sp>
      <p:pic>
        <p:nvPicPr>
          <p:cNvPr id="9" name="Picture 8">
            <a:extLst>
              <a:ext uri="{FF2B5EF4-FFF2-40B4-BE49-F238E27FC236}">
                <a16:creationId xmlns="" xmlns:a16="http://schemas.microsoft.com/office/drawing/2014/main" id="{3B2DE864-EDFA-4863-A061-572597AABC3A}"/>
              </a:ext>
            </a:extLst>
          </p:cNvPr>
          <p:cNvPicPr>
            <a:picLocks noChangeAspect="1"/>
          </p:cNvPicPr>
          <p:nvPr/>
        </p:nvPicPr>
        <p:blipFill>
          <a:blip r:embed="rId4">
            <a:extLst>
              <a:ext uri="{BEBA8EAE-BF5A-486C-A8C5-ECC9F3942E4B}">
                <a14:imgProps xmlns="" xmlns:a14="http://schemas.microsoft.com/office/drawing/2010/main">
                  <a14:imgLayer r:embed="rId5">
                    <a14:imgEffect>
                      <a14:sharpenSoften amount="100000"/>
                    </a14:imgEffect>
                  </a14:imgLayer>
                </a14:imgProps>
              </a:ext>
            </a:extLst>
          </a:blip>
          <a:stretch>
            <a:fillRect/>
          </a:stretch>
        </p:blipFill>
        <p:spPr>
          <a:xfrm>
            <a:off x="15870117" y="172889"/>
            <a:ext cx="1856228" cy="1846659"/>
          </a:xfrm>
          <a:prstGeom prst="rect">
            <a:avLst/>
          </a:prstGeom>
        </p:spPr>
      </p:pic>
    </p:spTree>
    <p:extLst>
      <p:ext uri="{BB962C8B-B14F-4D97-AF65-F5344CB8AC3E}">
        <p14:creationId xmlns="" xmlns:p14="http://schemas.microsoft.com/office/powerpoint/2010/main" val="1932291149"/>
      </p:ext>
    </p:extLst>
  </p:cSld>
  <p:clrMapOvr>
    <a:masterClrMapping/>
  </p:clrMapOvr>
  <mc:AlternateContent xmlns:mc="http://schemas.openxmlformats.org/markup-compatibility/2006">
    <mc:Choice xmlns="" xmlns:p14="http://schemas.microsoft.com/office/powerpoint/2010/main" Requires="p14">
      <p:transition spd="slow" p14:dur="1250" advClick="0">
        <p14:reveal/>
      </p:transition>
    </mc:Choice>
    <mc:Fallback>
      <p:transition spd="slow" advClick="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8F5ED"/>
        </a:solidFill>
        <a:effectLst/>
      </p:bgPr>
    </p:bg>
    <p:spTree>
      <p:nvGrpSpPr>
        <p:cNvPr id="1" name=""/>
        <p:cNvGrpSpPr/>
        <p:nvPr/>
      </p:nvGrpSpPr>
      <p:grpSpPr>
        <a:xfrm>
          <a:off x="0" y="0"/>
          <a:ext cx="0" cy="0"/>
          <a:chOff x="0" y="0"/>
          <a:chExt cx="0" cy="0"/>
        </a:xfrm>
      </p:grpSpPr>
      <p:grpSp>
        <p:nvGrpSpPr>
          <p:cNvPr id="2" name="Group 2"/>
          <p:cNvGrpSpPr/>
          <p:nvPr/>
        </p:nvGrpSpPr>
        <p:grpSpPr>
          <a:xfrm rot="-10800000">
            <a:off x="15763338" y="0"/>
            <a:ext cx="2501924" cy="10287000"/>
            <a:chOff x="0" y="0"/>
            <a:chExt cx="658943" cy="2709333"/>
          </a:xfrm>
          <a:solidFill>
            <a:srgbClr val="CB997E"/>
          </a:solidFill>
        </p:grpSpPr>
        <p:sp>
          <p:nvSpPr>
            <p:cNvPr id="3" name="Freeform 3"/>
            <p:cNvSpPr/>
            <p:nvPr/>
          </p:nvSpPr>
          <p:spPr>
            <a:xfrm>
              <a:off x="0" y="0"/>
              <a:ext cx="658943" cy="2709333"/>
            </a:xfrm>
            <a:custGeom>
              <a:avLst/>
              <a:gdLst/>
              <a:ahLst/>
              <a:cxnLst/>
              <a:rect l="l" t="t" r="r" b="b"/>
              <a:pathLst>
                <a:path w="658943" h="2709333">
                  <a:moveTo>
                    <a:pt x="0" y="0"/>
                  </a:moveTo>
                  <a:lnTo>
                    <a:pt x="658943" y="0"/>
                  </a:lnTo>
                  <a:lnTo>
                    <a:pt x="658943" y="2709333"/>
                  </a:lnTo>
                  <a:lnTo>
                    <a:pt x="0" y="2709333"/>
                  </a:lnTo>
                  <a:close/>
                </a:path>
              </a:pathLst>
            </a:custGeom>
            <a:grpFill/>
          </p:spPr>
        </p:sp>
        <p:sp>
          <p:nvSpPr>
            <p:cNvPr id="4" name="TextBox 4"/>
            <p:cNvSpPr txBox="1"/>
            <p:nvPr/>
          </p:nvSpPr>
          <p:spPr>
            <a:xfrm>
              <a:off x="0" y="-38100"/>
              <a:ext cx="658943" cy="2747433"/>
            </a:xfrm>
            <a:prstGeom prst="rect">
              <a:avLst/>
            </a:prstGeom>
            <a:grpFill/>
          </p:spPr>
          <p:txBody>
            <a:bodyPr lIns="50800" tIns="50800" rIns="50800" bIns="50800" rtlCol="0" anchor="ctr"/>
            <a:lstStyle/>
            <a:p>
              <a:pPr algn="ctr">
                <a:lnSpc>
                  <a:spcPts val="2800"/>
                </a:lnSpc>
              </a:pPr>
              <a:endParaRPr/>
            </a:p>
          </p:txBody>
        </p:sp>
      </p:grpSp>
      <p:sp>
        <p:nvSpPr>
          <p:cNvPr id="5" name="TextBox 5"/>
          <p:cNvSpPr txBox="1"/>
          <p:nvPr/>
        </p:nvSpPr>
        <p:spPr>
          <a:xfrm>
            <a:off x="1371600" y="16329"/>
            <a:ext cx="14097000" cy="1846659"/>
          </a:xfrm>
          <a:prstGeom prst="rect">
            <a:avLst/>
          </a:prstGeom>
        </p:spPr>
        <p:txBody>
          <a:bodyPr wrap="square" lIns="0" tIns="0" rIns="0" bIns="0" rtlCol="0" anchor="t">
            <a:spAutoFit/>
          </a:bodyPr>
          <a:lstStyle/>
          <a:p>
            <a:pPr>
              <a:lnSpc>
                <a:spcPts val="16800"/>
              </a:lnSpc>
            </a:pPr>
            <a:r>
              <a:rPr lang="en-US" sz="6000" b="1" dirty="0">
                <a:solidFill>
                  <a:srgbClr val="CB997E"/>
                </a:solidFill>
                <a:effectLst>
                  <a:outerShdw blurRad="38100" dist="38100" dir="2700000" algn="tl">
                    <a:srgbClr val="000000">
                      <a:alpha val="43137"/>
                    </a:srgbClr>
                  </a:outerShdw>
                </a:effectLst>
                <a:latin typeface="TAN Mon Cheri"/>
                <a:ea typeface="TAN Mon Cheri"/>
                <a:cs typeface="TAN Mon Cheri"/>
                <a:sym typeface="TAN Mon Cheri"/>
              </a:rPr>
              <a:t>Understanding Tax Disputes</a:t>
            </a:r>
          </a:p>
        </p:txBody>
      </p:sp>
      <p:sp>
        <p:nvSpPr>
          <p:cNvPr id="6" name="TextBox 6"/>
          <p:cNvSpPr txBox="1"/>
          <p:nvPr/>
        </p:nvSpPr>
        <p:spPr>
          <a:xfrm>
            <a:off x="1028700" y="2171700"/>
            <a:ext cx="14734638" cy="7203895"/>
          </a:xfrm>
          <a:prstGeom prst="rect">
            <a:avLst/>
          </a:prstGeom>
        </p:spPr>
        <p:txBody>
          <a:bodyPr lIns="0" tIns="0" rIns="0" bIns="0" rtlCol="0" anchor="t">
            <a:spAutoFit/>
          </a:bodyPr>
          <a:lstStyle/>
          <a:p>
            <a:pPr marL="457200" indent="-457200">
              <a:lnSpc>
                <a:spcPct val="150000"/>
              </a:lnSpc>
              <a:buFont typeface="Arial" panose="020B0604020202020204" pitchFamily="34" charset="0"/>
              <a:buChar char="•"/>
            </a:pPr>
            <a:r>
              <a:rPr lang="en-US" sz="3500" b="1" dirty="0">
                <a:solidFill>
                  <a:srgbClr val="BF7343"/>
                </a:solidFill>
                <a:latin typeface="Garet 2"/>
                <a:ea typeface="Garet 2"/>
                <a:cs typeface="Garet 2"/>
                <a:sym typeface="Garet 2"/>
              </a:rPr>
              <a:t>What are Disputes?</a:t>
            </a:r>
          </a:p>
          <a:p>
            <a:pPr lvl="1">
              <a:lnSpc>
                <a:spcPct val="150000"/>
              </a:lnSpc>
            </a:pPr>
            <a:r>
              <a:rPr lang="en-US" sz="3500" dirty="0">
                <a:solidFill>
                  <a:srgbClr val="BF7343"/>
                </a:solidFill>
                <a:latin typeface="Garet 2"/>
                <a:ea typeface="Garet 2"/>
                <a:cs typeface="Garet 2"/>
                <a:sym typeface="Garet 2"/>
              </a:rPr>
              <a:t>Disagreements over meeting tax or procedural rules.</a:t>
            </a:r>
          </a:p>
          <a:p>
            <a:pPr marL="457200" indent="-457200">
              <a:lnSpc>
                <a:spcPct val="150000"/>
              </a:lnSpc>
              <a:buFont typeface="Arial" panose="020B0604020202020204" pitchFamily="34" charset="0"/>
              <a:buChar char="•"/>
            </a:pPr>
            <a:r>
              <a:rPr lang="en-US" sz="3500" b="1" dirty="0">
                <a:solidFill>
                  <a:srgbClr val="BF7343"/>
                </a:solidFill>
                <a:latin typeface="Garet 2"/>
                <a:ea typeface="Garet 2"/>
                <a:cs typeface="Garet 2"/>
                <a:sym typeface="Garet 2"/>
              </a:rPr>
              <a:t>How Disputes Arise:</a:t>
            </a:r>
          </a:p>
          <a:p>
            <a:pPr>
              <a:lnSpc>
                <a:spcPct val="150000"/>
              </a:lnSpc>
            </a:pPr>
            <a:r>
              <a:rPr lang="en-US" sz="3500" dirty="0">
                <a:solidFill>
                  <a:srgbClr val="BF7343"/>
                </a:solidFill>
                <a:latin typeface="Garet 2"/>
                <a:ea typeface="Garet 2"/>
                <a:cs typeface="Garet 2"/>
                <a:sym typeface="Garet 2"/>
              </a:rPr>
              <a:t>	Tax officers check compliance through audits and checks.</a:t>
            </a:r>
          </a:p>
          <a:p>
            <a:pPr lvl="1">
              <a:lnSpc>
                <a:spcPct val="150000"/>
              </a:lnSpc>
            </a:pPr>
            <a:r>
              <a:rPr lang="en-US" sz="3500" dirty="0">
                <a:solidFill>
                  <a:srgbClr val="BF7343"/>
                </a:solidFill>
                <a:latin typeface="Garet 2"/>
                <a:ea typeface="Garet 2"/>
                <a:cs typeface="Garet 2"/>
                <a:sym typeface="Garet 2"/>
              </a:rPr>
              <a:t>	If issues persist, disputes arise.</a:t>
            </a:r>
          </a:p>
          <a:p>
            <a:pPr marL="457200" indent="-457200">
              <a:lnSpc>
                <a:spcPct val="150000"/>
              </a:lnSpc>
              <a:buFont typeface="Arial" panose="020B0604020202020204" pitchFamily="34" charset="0"/>
              <a:buChar char="•"/>
            </a:pPr>
            <a:r>
              <a:rPr lang="en-US" sz="3500" b="1" dirty="0">
                <a:solidFill>
                  <a:srgbClr val="BF7343"/>
                </a:solidFill>
                <a:latin typeface="Garet 2"/>
                <a:ea typeface="Garet 2"/>
                <a:cs typeface="Garet 2"/>
                <a:sym typeface="Garet 2"/>
              </a:rPr>
              <a:t>Resolving Disputes:</a:t>
            </a:r>
          </a:p>
          <a:p>
            <a:pPr>
              <a:lnSpc>
                <a:spcPct val="150000"/>
              </a:lnSpc>
            </a:pPr>
            <a:r>
              <a:rPr lang="en-US" sz="3500" dirty="0">
                <a:solidFill>
                  <a:srgbClr val="BF7343"/>
                </a:solidFill>
                <a:latin typeface="Garet 2"/>
                <a:ea typeface="Garet 2"/>
                <a:cs typeface="Garet 2"/>
                <a:sym typeface="Garet 2"/>
              </a:rPr>
              <a:t>	Department officers handle disputes through legal-like 	processes.</a:t>
            </a:r>
          </a:p>
          <a:p>
            <a:pPr>
              <a:lnSpc>
                <a:spcPct val="150000"/>
              </a:lnSpc>
            </a:pPr>
            <a:r>
              <a:rPr lang="en-US" sz="3500" dirty="0">
                <a:solidFill>
                  <a:srgbClr val="BF7343"/>
                </a:solidFill>
                <a:latin typeface="Garet 2"/>
                <a:ea typeface="Garet 2"/>
                <a:cs typeface="Garet 2"/>
                <a:sym typeface="Garet 2"/>
              </a:rPr>
              <a:t>	This results in orders like assessment or adjudication.</a:t>
            </a:r>
          </a:p>
        </p:txBody>
      </p:sp>
      <p:sp>
        <p:nvSpPr>
          <p:cNvPr id="7" name="Freeform 7"/>
          <p:cNvSpPr/>
          <p:nvPr/>
        </p:nvSpPr>
        <p:spPr>
          <a:xfrm>
            <a:off x="15040968" y="2439929"/>
            <a:ext cx="1444741" cy="1444741"/>
          </a:xfrm>
          <a:custGeom>
            <a:avLst/>
            <a:gdLst/>
            <a:ahLst/>
            <a:cxnLst/>
            <a:rect l="l" t="t" r="r" b="b"/>
            <a:pathLst>
              <a:path w="1444741" h="1444741">
                <a:moveTo>
                  <a:pt x="0" y="0"/>
                </a:moveTo>
                <a:lnTo>
                  <a:pt x="1444741" y="0"/>
                </a:lnTo>
                <a:lnTo>
                  <a:pt x="1444741" y="1444742"/>
                </a:lnTo>
                <a:lnTo>
                  <a:pt x="0" y="1444742"/>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pic>
        <p:nvPicPr>
          <p:cNvPr id="8" name="Picture 7">
            <a:extLst>
              <a:ext uri="{FF2B5EF4-FFF2-40B4-BE49-F238E27FC236}">
                <a16:creationId xmlns="" xmlns:a16="http://schemas.microsoft.com/office/drawing/2014/main" id="{79D30CAF-8238-4D3B-AE0F-525D722D4D07}"/>
              </a:ext>
            </a:extLst>
          </p:cNvPr>
          <p:cNvPicPr>
            <a:picLocks noChangeAspect="1"/>
          </p:cNvPicPr>
          <p:nvPr/>
        </p:nvPicPr>
        <p:blipFill>
          <a:blip r:embed="rId4">
            <a:extLst>
              <a:ext uri="{BEBA8EAE-BF5A-486C-A8C5-ECC9F3942E4B}">
                <a14:imgProps xmlns="" xmlns:a14="http://schemas.microsoft.com/office/drawing/2010/main">
                  <a14:imgLayer r:embed="rId5">
                    <a14:imgEffect>
                      <a14:sharpenSoften amount="100000"/>
                    </a14:imgEffect>
                  </a14:imgLayer>
                </a14:imgProps>
              </a:ext>
            </a:extLst>
          </a:blip>
          <a:stretch>
            <a:fillRect/>
          </a:stretch>
        </p:blipFill>
        <p:spPr>
          <a:xfrm>
            <a:off x="15870117" y="172889"/>
            <a:ext cx="1856228" cy="1846659"/>
          </a:xfrm>
          <a:prstGeom prst="rect">
            <a:avLst/>
          </a:prstGeom>
        </p:spPr>
      </p:pic>
    </p:spTree>
  </p:cSld>
  <p:clrMapOvr>
    <a:masterClrMapping/>
  </p:clrMapOvr>
  <mc:AlternateContent xmlns:mc="http://schemas.openxmlformats.org/markup-compatibility/2006">
    <mc:Choice xmlns="" xmlns:p14="http://schemas.microsoft.com/office/powerpoint/2010/main" Requires="p14">
      <p:transition spd="slow" p14:dur="1250" advClick="0">
        <p14:reveal/>
      </p:transition>
    </mc:Choice>
    <mc:Fallback>
      <p:transition spd="slow" advClick="0">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rot="-10800000">
            <a:off x="0" y="0"/>
            <a:ext cx="2011924" cy="10287000"/>
            <a:chOff x="0" y="0"/>
            <a:chExt cx="529889" cy="2709333"/>
          </a:xfrm>
          <a:solidFill>
            <a:srgbClr val="6B705C"/>
          </a:solidFill>
        </p:grpSpPr>
        <p:sp>
          <p:nvSpPr>
            <p:cNvPr id="3" name="Freeform 3"/>
            <p:cNvSpPr/>
            <p:nvPr/>
          </p:nvSpPr>
          <p:spPr>
            <a:xfrm>
              <a:off x="0" y="0"/>
              <a:ext cx="529889" cy="2709333"/>
            </a:xfrm>
            <a:custGeom>
              <a:avLst/>
              <a:gdLst/>
              <a:ahLst/>
              <a:cxnLst/>
              <a:rect l="l" t="t" r="r" b="b"/>
              <a:pathLst>
                <a:path w="529889" h="2709333">
                  <a:moveTo>
                    <a:pt x="0" y="0"/>
                  </a:moveTo>
                  <a:lnTo>
                    <a:pt x="529889" y="0"/>
                  </a:lnTo>
                  <a:lnTo>
                    <a:pt x="529889" y="2709333"/>
                  </a:lnTo>
                  <a:lnTo>
                    <a:pt x="0" y="2709333"/>
                  </a:lnTo>
                  <a:close/>
                </a:path>
              </a:pathLst>
            </a:custGeom>
            <a:grpFill/>
          </p:spPr>
        </p:sp>
        <p:sp>
          <p:nvSpPr>
            <p:cNvPr id="4" name="TextBox 4"/>
            <p:cNvSpPr txBox="1"/>
            <p:nvPr/>
          </p:nvSpPr>
          <p:spPr>
            <a:xfrm>
              <a:off x="0" y="-38100"/>
              <a:ext cx="529889" cy="2747433"/>
            </a:xfrm>
            <a:prstGeom prst="rect">
              <a:avLst/>
            </a:prstGeom>
            <a:grpFill/>
          </p:spPr>
          <p:txBody>
            <a:bodyPr lIns="50800" tIns="50800" rIns="50800" bIns="50800" rtlCol="0" anchor="ctr"/>
            <a:lstStyle/>
            <a:p>
              <a:pPr algn="ctr">
                <a:lnSpc>
                  <a:spcPts val="2800"/>
                </a:lnSpc>
              </a:pPr>
              <a:endParaRPr/>
            </a:p>
          </p:txBody>
        </p:sp>
      </p:grpSp>
      <p:sp>
        <p:nvSpPr>
          <p:cNvPr id="5" name="TextBox 5"/>
          <p:cNvSpPr txBox="1"/>
          <p:nvPr/>
        </p:nvSpPr>
        <p:spPr>
          <a:xfrm>
            <a:off x="4769863" y="800100"/>
            <a:ext cx="10348050" cy="1846659"/>
          </a:xfrm>
          <a:prstGeom prst="rect">
            <a:avLst/>
          </a:prstGeom>
        </p:spPr>
        <p:txBody>
          <a:bodyPr wrap="square" lIns="0" tIns="0" rIns="0" bIns="0" rtlCol="0" anchor="t">
            <a:spAutoFit/>
          </a:bodyPr>
          <a:lstStyle/>
          <a:p>
            <a:pPr>
              <a:lnSpc>
                <a:spcPts val="16800"/>
              </a:lnSpc>
            </a:pPr>
            <a:r>
              <a:rPr lang="en-US" sz="6000" b="1" dirty="0">
                <a:solidFill>
                  <a:srgbClr val="6B705C"/>
                </a:solidFill>
                <a:effectLst>
                  <a:outerShdw blurRad="38100" dist="38100" dir="2700000" algn="tl">
                    <a:srgbClr val="000000">
                      <a:alpha val="43137"/>
                    </a:srgbClr>
                  </a:outerShdw>
                </a:effectLst>
                <a:latin typeface="TAN Mon Cheri"/>
                <a:ea typeface="TAN Mon Cheri"/>
                <a:cs typeface="TAN Mon Cheri"/>
                <a:sym typeface="TAN Mon Cheri"/>
              </a:rPr>
              <a:t>Appeals to High Court</a:t>
            </a:r>
          </a:p>
        </p:txBody>
      </p:sp>
      <p:sp>
        <p:nvSpPr>
          <p:cNvPr id="8" name="TextBox 8"/>
          <p:cNvSpPr txBox="1"/>
          <p:nvPr/>
        </p:nvSpPr>
        <p:spPr>
          <a:xfrm>
            <a:off x="2576569" y="5215830"/>
            <a:ext cx="14734638" cy="2154436"/>
          </a:xfrm>
          <a:prstGeom prst="rect">
            <a:avLst/>
          </a:prstGeom>
        </p:spPr>
        <p:txBody>
          <a:bodyPr lIns="0" tIns="0" rIns="0" bIns="0" rtlCol="0" anchor="t">
            <a:spAutoFit/>
          </a:bodyPr>
          <a:lstStyle/>
          <a:p>
            <a:pPr marL="457200" indent="-457200" algn="just">
              <a:lnSpc>
                <a:spcPct val="150000"/>
              </a:lnSpc>
              <a:buFont typeface="Arial" panose="020B0604020202020204" pitchFamily="34" charset="0"/>
              <a:buChar char="•"/>
            </a:pPr>
            <a:r>
              <a:rPr lang="en-US" sz="3200" dirty="0">
                <a:solidFill>
                  <a:srgbClr val="6B705C"/>
                </a:solidFill>
                <a:latin typeface="Garet 2"/>
                <a:ea typeface="Garet 2"/>
                <a:cs typeface="Garet 2"/>
                <a:sym typeface="Garet 2"/>
              </a:rPr>
              <a:t>Any person unhappy with the decision of the Appellate Tribunal can appeal to the High Court within 6 months from the date of the order.</a:t>
            </a:r>
          </a:p>
        </p:txBody>
      </p:sp>
      <p:sp>
        <p:nvSpPr>
          <p:cNvPr id="9" name="Freeform 9"/>
          <p:cNvSpPr/>
          <p:nvPr/>
        </p:nvSpPr>
        <p:spPr>
          <a:xfrm>
            <a:off x="1399597" y="3957769"/>
            <a:ext cx="1224653" cy="1224653"/>
          </a:xfrm>
          <a:custGeom>
            <a:avLst/>
            <a:gdLst/>
            <a:ahLst/>
            <a:cxnLst/>
            <a:rect l="l" t="t" r="r" b="b"/>
            <a:pathLst>
              <a:path w="1224653" h="1224653">
                <a:moveTo>
                  <a:pt x="0" y="0"/>
                </a:moveTo>
                <a:lnTo>
                  <a:pt x="1224653" y="0"/>
                </a:lnTo>
                <a:lnTo>
                  <a:pt x="1224653" y="1224653"/>
                </a:lnTo>
                <a:lnTo>
                  <a:pt x="0" y="1224653"/>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pic>
        <p:nvPicPr>
          <p:cNvPr id="10" name="Picture 9">
            <a:extLst>
              <a:ext uri="{FF2B5EF4-FFF2-40B4-BE49-F238E27FC236}">
                <a16:creationId xmlns="" xmlns:a16="http://schemas.microsoft.com/office/drawing/2014/main" id="{A58317FC-D398-4B94-93F2-C1CA2F528E68}"/>
              </a:ext>
            </a:extLst>
          </p:cNvPr>
          <p:cNvPicPr>
            <a:picLocks noChangeAspect="1"/>
          </p:cNvPicPr>
          <p:nvPr/>
        </p:nvPicPr>
        <p:blipFill>
          <a:blip r:embed="rId4">
            <a:extLst>
              <a:ext uri="{BEBA8EAE-BF5A-486C-A8C5-ECC9F3942E4B}">
                <a14:imgProps xmlns="" xmlns:a14="http://schemas.microsoft.com/office/drawing/2010/main">
                  <a14:imgLayer r:embed="rId5">
                    <a14:imgEffect>
                      <a14:sharpenSoften amount="100000"/>
                    </a14:imgEffect>
                  </a14:imgLayer>
                </a14:imgProps>
              </a:ext>
            </a:extLst>
          </a:blip>
          <a:stretch>
            <a:fillRect/>
          </a:stretch>
        </p:blipFill>
        <p:spPr>
          <a:xfrm>
            <a:off x="15870117" y="172889"/>
            <a:ext cx="1856228" cy="1846659"/>
          </a:xfrm>
          <a:prstGeom prst="rect">
            <a:avLst/>
          </a:prstGeom>
        </p:spPr>
      </p:pic>
    </p:spTree>
    <p:extLst>
      <p:ext uri="{BB962C8B-B14F-4D97-AF65-F5344CB8AC3E}">
        <p14:creationId xmlns="" xmlns:p14="http://schemas.microsoft.com/office/powerpoint/2010/main" val="809963741"/>
      </p:ext>
    </p:extLst>
  </p:cSld>
  <p:clrMapOvr>
    <a:masterClrMapping/>
  </p:clrMapOvr>
  <mc:AlternateContent xmlns:mc="http://schemas.openxmlformats.org/markup-compatibility/2006">
    <mc:Choice xmlns="" xmlns:p14="http://schemas.microsoft.com/office/powerpoint/2010/main" Requires="p14">
      <p:transition spd="slow" p14:dur="1250" advClick="0">
        <p14:reveal/>
      </p:transition>
    </mc:Choice>
    <mc:Fallback>
      <p:transition spd="slow" advClick="0">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rot="-10800000">
            <a:off x="15763338" y="0"/>
            <a:ext cx="2501924" cy="10287000"/>
            <a:chOff x="0" y="0"/>
            <a:chExt cx="658943" cy="2709333"/>
          </a:xfrm>
          <a:solidFill>
            <a:srgbClr val="CB997E"/>
          </a:solidFill>
        </p:grpSpPr>
        <p:sp>
          <p:nvSpPr>
            <p:cNvPr id="3" name="Freeform 3"/>
            <p:cNvSpPr/>
            <p:nvPr/>
          </p:nvSpPr>
          <p:spPr>
            <a:xfrm>
              <a:off x="0" y="0"/>
              <a:ext cx="658943" cy="2709333"/>
            </a:xfrm>
            <a:custGeom>
              <a:avLst/>
              <a:gdLst/>
              <a:ahLst/>
              <a:cxnLst/>
              <a:rect l="l" t="t" r="r" b="b"/>
              <a:pathLst>
                <a:path w="658943" h="2709333">
                  <a:moveTo>
                    <a:pt x="0" y="0"/>
                  </a:moveTo>
                  <a:lnTo>
                    <a:pt x="658943" y="0"/>
                  </a:lnTo>
                  <a:lnTo>
                    <a:pt x="658943" y="2709333"/>
                  </a:lnTo>
                  <a:lnTo>
                    <a:pt x="0" y="2709333"/>
                  </a:lnTo>
                  <a:close/>
                </a:path>
              </a:pathLst>
            </a:custGeom>
            <a:grpFill/>
          </p:spPr>
        </p:sp>
        <p:sp>
          <p:nvSpPr>
            <p:cNvPr id="4" name="TextBox 4"/>
            <p:cNvSpPr txBox="1"/>
            <p:nvPr/>
          </p:nvSpPr>
          <p:spPr>
            <a:xfrm>
              <a:off x="0" y="-38100"/>
              <a:ext cx="658943" cy="2747433"/>
            </a:xfrm>
            <a:prstGeom prst="rect">
              <a:avLst/>
            </a:prstGeom>
            <a:grpFill/>
          </p:spPr>
          <p:txBody>
            <a:bodyPr lIns="50800" tIns="50800" rIns="50800" bIns="50800" rtlCol="0" anchor="ctr"/>
            <a:lstStyle/>
            <a:p>
              <a:pPr algn="ctr">
                <a:lnSpc>
                  <a:spcPts val="2800"/>
                </a:lnSpc>
              </a:pPr>
              <a:endParaRPr/>
            </a:p>
          </p:txBody>
        </p:sp>
      </p:grpSp>
      <p:sp>
        <p:nvSpPr>
          <p:cNvPr id="5" name="TextBox 5"/>
          <p:cNvSpPr txBox="1"/>
          <p:nvPr/>
        </p:nvSpPr>
        <p:spPr>
          <a:xfrm>
            <a:off x="664258" y="800100"/>
            <a:ext cx="15099080" cy="1785104"/>
          </a:xfrm>
          <a:prstGeom prst="rect">
            <a:avLst/>
          </a:prstGeom>
        </p:spPr>
        <p:txBody>
          <a:bodyPr wrap="square" lIns="0" tIns="0" rIns="0" bIns="0" rtlCol="0" anchor="t">
            <a:spAutoFit/>
          </a:bodyPr>
          <a:lstStyle/>
          <a:p>
            <a:pPr>
              <a:lnSpc>
                <a:spcPts val="16800"/>
              </a:lnSpc>
            </a:pPr>
            <a:r>
              <a:rPr lang="en-US" sz="4400" b="1" dirty="0">
                <a:solidFill>
                  <a:srgbClr val="CB997E"/>
                </a:solidFill>
                <a:effectLst>
                  <a:outerShdw blurRad="38100" dist="38100" dir="2700000" algn="tl">
                    <a:srgbClr val="000000">
                      <a:alpha val="43137"/>
                    </a:srgbClr>
                  </a:outerShdw>
                </a:effectLst>
                <a:latin typeface="TAN Mon Cheri"/>
                <a:ea typeface="TAN Mon Cheri"/>
                <a:cs typeface="TAN Mon Cheri"/>
                <a:sym typeface="TAN Mon Cheri"/>
              </a:rPr>
              <a:t>Will all appeals be allowed in the High Court?</a:t>
            </a:r>
          </a:p>
        </p:txBody>
      </p:sp>
      <p:sp>
        <p:nvSpPr>
          <p:cNvPr id="6" name="TextBox 6"/>
          <p:cNvSpPr txBox="1"/>
          <p:nvPr/>
        </p:nvSpPr>
        <p:spPr>
          <a:xfrm>
            <a:off x="217120" y="3619500"/>
            <a:ext cx="14734638" cy="5588068"/>
          </a:xfrm>
          <a:prstGeom prst="rect">
            <a:avLst/>
          </a:prstGeom>
        </p:spPr>
        <p:txBody>
          <a:bodyPr lIns="0" tIns="0" rIns="0" bIns="0" rtlCol="0" anchor="t">
            <a:spAutoFit/>
          </a:bodyPr>
          <a:lstStyle/>
          <a:p>
            <a:pPr marL="457200" indent="-457200" algn="just">
              <a:lnSpc>
                <a:spcPct val="150000"/>
              </a:lnSpc>
              <a:buFont typeface="Arial" panose="020B0604020202020204" pitchFamily="34" charset="0"/>
              <a:buChar char="•"/>
            </a:pPr>
            <a:r>
              <a:rPr lang="en-US" sz="3500" dirty="0">
                <a:solidFill>
                  <a:srgbClr val="BF7343"/>
                </a:solidFill>
                <a:latin typeface="Garet 2"/>
                <a:ea typeface="Garet 2"/>
                <a:cs typeface="Garet 2"/>
                <a:sym typeface="Garet 2"/>
              </a:rPr>
              <a:t>The High Court will only allow appeals in cases involving a substantial question of law. </a:t>
            </a:r>
          </a:p>
          <a:p>
            <a:pPr marL="457200" indent="-457200" algn="just">
              <a:lnSpc>
                <a:spcPct val="150000"/>
              </a:lnSpc>
              <a:buFont typeface="Arial" panose="020B0604020202020204" pitchFamily="34" charset="0"/>
              <a:buChar char="•"/>
            </a:pPr>
            <a:r>
              <a:rPr lang="en-US" sz="3500" dirty="0">
                <a:solidFill>
                  <a:srgbClr val="BF7343"/>
                </a:solidFill>
                <a:latin typeface="Garet 2"/>
                <a:ea typeface="Garet 2"/>
                <a:cs typeface="Garet 2"/>
                <a:sym typeface="Garet 2"/>
              </a:rPr>
              <a:t>The High Court shall formulate the substantial question of law involved in any case and hear the appeals on the basis of the question. </a:t>
            </a:r>
          </a:p>
          <a:p>
            <a:pPr marL="457200" indent="-457200" algn="just">
              <a:lnSpc>
                <a:spcPct val="150000"/>
              </a:lnSpc>
              <a:buFont typeface="Arial" panose="020B0604020202020204" pitchFamily="34" charset="0"/>
              <a:buChar char="•"/>
            </a:pPr>
            <a:r>
              <a:rPr lang="en-US" sz="3500" dirty="0">
                <a:solidFill>
                  <a:srgbClr val="BF7343"/>
                </a:solidFill>
                <a:latin typeface="Garet 2"/>
                <a:ea typeface="Garet 2"/>
                <a:cs typeface="Garet 2"/>
                <a:sym typeface="Garet 2"/>
              </a:rPr>
              <a:t>However, the respondents can argue that the case does not involve such question at the hearing. </a:t>
            </a:r>
          </a:p>
        </p:txBody>
      </p:sp>
      <p:sp>
        <p:nvSpPr>
          <p:cNvPr id="7" name="Freeform 7"/>
          <p:cNvSpPr/>
          <p:nvPr/>
        </p:nvSpPr>
        <p:spPr>
          <a:xfrm>
            <a:off x="15040968" y="2439929"/>
            <a:ext cx="1444741" cy="1444741"/>
          </a:xfrm>
          <a:custGeom>
            <a:avLst/>
            <a:gdLst/>
            <a:ahLst/>
            <a:cxnLst/>
            <a:rect l="l" t="t" r="r" b="b"/>
            <a:pathLst>
              <a:path w="1444741" h="1444741">
                <a:moveTo>
                  <a:pt x="0" y="0"/>
                </a:moveTo>
                <a:lnTo>
                  <a:pt x="1444741" y="0"/>
                </a:lnTo>
                <a:lnTo>
                  <a:pt x="1444741" y="1444742"/>
                </a:lnTo>
                <a:lnTo>
                  <a:pt x="0" y="1444742"/>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pic>
        <p:nvPicPr>
          <p:cNvPr id="8" name="Picture 7">
            <a:extLst>
              <a:ext uri="{FF2B5EF4-FFF2-40B4-BE49-F238E27FC236}">
                <a16:creationId xmlns="" xmlns:a16="http://schemas.microsoft.com/office/drawing/2014/main" id="{9CA5131C-9AA9-48BA-B2F6-7A2E7E682136}"/>
              </a:ext>
            </a:extLst>
          </p:cNvPr>
          <p:cNvPicPr>
            <a:picLocks noChangeAspect="1"/>
          </p:cNvPicPr>
          <p:nvPr/>
        </p:nvPicPr>
        <p:blipFill>
          <a:blip r:embed="rId4">
            <a:extLst>
              <a:ext uri="{BEBA8EAE-BF5A-486C-A8C5-ECC9F3942E4B}">
                <a14:imgProps xmlns="" xmlns:a14="http://schemas.microsoft.com/office/drawing/2010/main">
                  <a14:imgLayer r:embed="rId5">
                    <a14:imgEffect>
                      <a14:sharpenSoften amount="100000"/>
                    </a14:imgEffect>
                  </a14:imgLayer>
                </a14:imgProps>
              </a:ext>
            </a:extLst>
          </a:blip>
          <a:stretch>
            <a:fillRect/>
          </a:stretch>
        </p:blipFill>
        <p:spPr>
          <a:xfrm>
            <a:off x="15870117" y="172889"/>
            <a:ext cx="1856228" cy="1846659"/>
          </a:xfrm>
          <a:prstGeom prst="rect">
            <a:avLst/>
          </a:prstGeom>
        </p:spPr>
      </p:pic>
    </p:spTree>
    <p:extLst>
      <p:ext uri="{BB962C8B-B14F-4D97-AF65-F5344CB8AC3E}">
        <p14:creationId xmlns="" xmlns:p14="http://schemas.microsoft.com/office/powerpoint/2010/main" val="259781574"/>
      </p:ext>
    </p:extLst>
  </p:cSld>
  <p:clrMapOvr>
    <a:masterClrMapping/>
  </p:clrMapOvr>
  <mc:AlternateContent xmlns:mc="http://schemas.openxmlformats.org/markup-compatibility/2006">
    <mc:Choice xmlns="" xmlns:p14="http://schemas.microsoft.com/office/powerpoint/2010/main" Requires="p14">
      <p:transition spd="slow" p14:dur="1250" advClick="0">
        <p14:reveal/>
      </p:transition>
    </mc:Choice>
    <mc:Fallback>
      <p:transition spd="slow" advClick="0">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rot="5400000">
            <a:off x="8138038" y="-8138038"/>
            <a:ext cx="2011924" cy="18288000"/>
            <a:chOff x="0" y="0"/>
            <a:chExt cx="529889" cy="4816593"/>
          </a:xfrm>
          <a:solidFill>
            <a:srgbClr val="6B705C"/>
          </a:solidFill>
        </p:grpSpPr>
        <p:sp>
          <p:nvSpPr>
            <p:cNvPr id="3" name="Freeform 3"/>
            <p:cNvSpPr/>
            <p:nvPr/>
          </p:nvSpPr>
          <p:spPr>
            <a:xfrm>
              <a:off x="0" y="0"/>
              <a:ext cx="529889" cy="4816592"/>
            </a:xfrm>
            <a:custGeom>
              <a:avLst/>
              <a:gdLst/>
              <a:ahLst/>
              <a:cxnLst/>
              <a:rect l="l" t="t" r="r" b="b"/>
              <a:pathLst>
                <a:path w="529889" h="4816592">
                  <a:moveTo>
                    <a:pt x="0" y="0"/>
                  </a:moveTo>
                  <a:lnTo>
                    <a:pt x="529889" y="0"/>
                  </a:lnTo>
                  <a:lnTo>
                    <a:pt x="529889" y="4816592"/>
                  </a:lnTo>
                  <a:lnTo>
                    <a:pt x="0" y="4816592"/>
                  </a:lnTo>
                  <a:close/>
                </a:path>
              </a:pathLst>
            </a:custGeom>
            <a:grpFill/>
          </p:spPr>
        </p:sp>
        <p:sp>
          <p:nvSpPr>
            <p:cNvPr id="4" name="TextBox 4"/>
            <p:cNvSpPr txBox="1"/>
            <p:nvPr/>
          </p:nvSpPr>
          <p:spPr>
            <a:xfrm>
              <a:off x="0" y="-38100"/>
              <a:ext cx="529889" cy="4854693"/>
            </a:xfrm>
            <a:prstGeom prst="rect">
              <a:avLst/>
            </a:prstGeom>
            <a:grpFill/>
          </p:spPr>
          <p:txBody>
            <a:bodyPr lIns="50800" tIns="50800" rIns="50800" bIns="50800" rtlCol="0" anchor="ctr"/>
            <a:lstStyle/>
            <a:p>
              <a:pPr algn="ctr">
                <a:lnSpc>
                  <a:spcPts val="2800"/>
                </a:lnSpc>
              </a:pPr>
              <a:endParaRPr/>
            </a:p>
          </p:txBody>
        </p:sp>
      </p:grpSp>
      <p:sp>
        <p:nvSpPr>
          <p:cNvPr id="5" name="TextBox 5"/>
          <p:cNvSpPr txBox="1"/>
          <p:nvPr/>
        </p:nvSpPr>
        <p:spPr>
          <a:xfrm>
            <a:off x="210985" y="2784849"/>
            <a:ext cx="6901543" cy="6109365"/>
          </a:xfrm>
          <a:prstGeom prst="rect">
            <a:avLst/>
          </a:prstGeom>
        </p:spPr>
        <p:txBody>
          <a:bodyPr wrap="square" lIns="0" tIns="0" rIns="0" bIns="0" rtlCol="0" anchor="t">
            <a:spAutoFit/>
          </a:bodyPr>
          <a:lstStyle/>
          <a:p>
            <a:pPr>
              <a:lnSpc>
                <a:spcPts val="16800"/>
              </a:lnSpc>
            </a:pPr>
            <a:r>
              <a:rPr lang="en-US" sz="4800" b="1" dirty="0">
                <a:solidFill>
                  <a:srgbClr val="A5A58D"/>
                </a:solidFill>
                <a:effectLst>
                  <a:outerShdw blurRad="38100" dist="38100" dir="2700000" algn="tl">
                    <a:srgbClr val="000000">
                      <a:alpha val="43137"/>
                    </a:srgbClr>
                  </a:outerShdw>
                </a:effectLst>
                <a:latin typeface="TAN Mon Cheri"/>
                <a:ea typeface="TAN Mon Cheri"/>
                <a:cs typeface="TAN Mon Cheri"/>
                <a:sym typeface="TAN Mon Cheri"/>
              </a:rPr>
              <a:t>Will all appeals be allowed in the High Court?</a:t>
            </a:r>
          </a:p>
        </p:txBody>
      </p:sp>
      <p:sp>
        <p:nvSpPr>
          <p:cNvPr id="6" name="TextBox 6"/>
          <p:cNvSpPr txBox="1"/>
          <p:nvPr/>
        </p:nvSpPr>
        <p:spPr>
          <a:xfrm>
            <a:off x="6904461" y="2476500"/>
            <a:ext cx="11163261" cy="7325082"/>
          </a:xfrm>
          <a:prstGeom prst="rect">
            <a:avLst/>
          </a:prstGeom>
        </p:spPr>
        <p:txBody>
          <a:bodyPr wrap="square" lIns="0" tIns="0" rIns="0" bIns="0" rtlCol="0" anchor="t">
            <a:spAutoFit/>
          </a:bodyPr>
          <a:lstStyle/>
          <a:p>
            <a:pPr marL="457200" indent="-457200" algn="just">
              <a:lnSpc>
                <a:spcPct val="150000"/>
              </a:lnSpc>
              <a:buFont typeface="Arial" panose="020B0604020202020204" pitchFamily="34" charset="0"/>
              <a:buChar char="•"/>
            </a:pPr>
            <a:r>
              <a:rPr lang="en-US" sz="3200" dirty="0">
                <a:solidFill>
                  <a:srgbClr val="6B705C"/>
                </a:solidFill>
                <a:latin typeface="Garet 2"/>
                <a:ea typeface="Garet 2"/>
                <a:cs typeface="Garet 2"/>
                <a:sym typeface="Garet 2"/>
              </a:rPr>
              <a:t>The High Court can decide on any issue which – </a:t>
            </a:r>
          </a:p>
          <a:p>
            <a:pPr marL="457200" indent="-457200" algn="just">
              <a:lnSpc>
                <a:spcPct val="150000"/>
              </a:lnSpc>
              <a:buFont typeface="Arial" panose="020B0604020202020204" pitchFamily="34" charset="0"/>
              <a:buChar char="•"/>
            </a:pPr>
            <a:r>
              <a:rPr lang="en-US" sz="3200" dirty="0">
                <a:solidFill>
                  <a:srgbClr val="6B705C"/>
                </a:solidFill>
                <a:latin typeface="Garet 2"/>
                <a:ea typeface="Garet 2"/>
                <a:cs typeface="Garet 2"/>
                <a:sym typeface="Garet 2"/>
              </a:rPr>
              <a:t>(a) has not been determined by the State Bench or Area Benches OR </a:t>
            </a:r>
          </a:p>
          <a:p>
            <a:pPr marL="457200" indent="-457200" algn="just">
              <a:lnSpc>
                <a:spcPct val="150000"/>
              </a:lnSpc>
              <a:buFont typeface="Arial" panose="020B0604020202020204" pitchFamily="34" charset="0"/>
              <a:buChar char="•"/>
            </a:pPr>
            <a:r>
              <a:rPr lang="en-US" sz="3200" dirty="0">
                <a:solidFill>
                  <a:srgbClr val="6B705C"/>
                </a:solidFill>
                <a:latin typeface="Garet 2"/>
                <a:ea typeface="Garet 2"/>
                <a:cs typeface="Garet 2"/>
                <a:sym typeface="Garet 2"/>
              </a:rPr>
              <a:t>(b) has been wrongly determined by the State Bench or Area Benches, due to the question of law raised. </a:t>
            </a:r>
          </a:p>
          <a:p>
            <a:pPr marL="457200" indent="-457200" algn="just">
              <a:lnSpc>
                <a:spcPct val="150000"/>
              </a:lnSpc>
              <a:buFont typeface="Arial" panose="020B0604020202020204" pitchFamily="34" charset="0"/>
              <a:buChar char="•"/>
            </a:pPr>
            <a:r>
              <a:rPr lang="en-US" sz="3200" dirty="0">
                <a:solidFill>
                  <a:srgbClr val="6B705C"/>
                </a:solidFill>
                <a:latin typeface="Garet 2"/>
                <a:ea typeface="Garet 2"/>
                <a:cs typeface="Garet 2"/>
                <a:sym typeface="Garet 2"/>
              </a:rPr>
              <a:t>However, appeals cannot be made to the High Court where 2 or more states or when the state and Centre have different views. These cases will go straight to Supreme Court.</a:t>
            </a:r>
          </a:p>
        </p:txBody>
      </p:sp>
      <p:sp>
        <p:nvSpPr>
          <p:cNvPr id="7" name="Freeform 7"/>
          <p:cNvSpPr/>
          <p:nvPr/>
        </p:nvSpPr>
        <p:spPr>
          <a:xfrm>
            <a:off x="2153487" y="1232493"/>
            <a:ext cx="1558861" cy="1558861"/>
          </a:xfrm>
          <a:custGeom>
            <a:avLst/>
            <a:gdLst/>
            <a:ahLst/>
            <a:cxnLst/>
            <a:rect l="l" t="t" r="r" b="b"/>
            <a:pathLst>
              <a:path w="1558861" h="1558861">
                <a:moveTo>
                  <a:pt x="0" y="0"/>
                </a:moveTo>
                <a:lnTo>
                  <a:pt x="1558861" y="0"/>
                </a:lnTo>
                <a:lnTo>
                  <a:pt x="1558861" y="1558861"/>
                </a:lnTo>
                <a:lnTo>
                  <a:pt x="0" y="1558861"/>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pic>
        <p:nvPicPr>
          <p:cNvPr id="8" name="Picture 7">
            <a:extLst>
              <a:ext uri="{FF2B5EF4-FFF2-40B4-BE49-F238E27FC236}">
                <a16:creationId xmlns="" xmlns:a16="http://schemas.microsoft.com/office/drawing/2014/main" id="{16B0284E-8CB5-47EA-9B14-9A9FF0C286BB}"/>
              </a:ext>
            </a:extLst>
          </p:cNvPr>
          <p:cNvPicPr>
            <a:picLocks noChangeAspect="1"/>
          </p:cNvPicPr>
          <p:nvPr/>
        </p:nvPicPr>
        <p:blipFill>
          <a:blip r:embed="rId4">
            <a:extLst>
              <a:ext uri="{BEBA8EAE-BF5A-486C-A8C5-ECC9F3942E4B}">
                <a14:imgProps xmlns="" xmlns:a14="http://schemas.microsoft.com/office/drawing/2010/main">
                  <a14:imgLayer r:embed="rId5">
                    <a14:imgEffect>
                      <a14:sharpenSoften amount="100000"/>
                    </a14:imgEffect>
                  </a14:imgLayer>
                </a14:imgProps>
              </a:ext>
            </a:extLst>
          </a:blip>
          <a:stretch>
            <a:fillRect/>
          </a:stretch>
        </p:blipFill>
        <p:spPr>
          <a:xfrm>
            <a:off x="15870117" y="172889"/>
            <a:ext cx="1856228" cy="1846659"/>
          </a:xfrm>
          <a:prstGeom prst="rect">
            <a:avLst/>
          </a:prstGeom>
        </p:spPr>
      </p:pic>
    </p:spTree>
    <p:extLst>
      <p:ext uri="{BB962C8B-B14F-4D97-AF65-F5344CB8AC3E}">
        <p14:creationId xmlns="" xmlns:p14="http://schemas.microsoft.com/office/powerpoint/2010/main" val="2036205054"/>
      </p:ext>
    </p:extLst>
  </p:cSld>
  <p:clrMapOvr>
    <a:masterClrMapping/>
  </p:clrMapOvr>
  <mc:AlternateContent xmlns:mc="http://schemas.openxmlformats.org/markup-compatibility/2006">
    <mc:Choice xmlns="" xmlns:p14="http://schemas.microsoft.com/office/powerpoint/2010/main" Requires="p14">
      <p:transition spd="slow" p14:dur="1250" advClick="0">
        <p14:reveal/>
      </p:transition>
    </mc:Choice>
    <mc:Fallback>
      <p:transition spd="slow" advClick="0">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rot="5400000">
            <a:off x="8138038" y="186192"/>
            <a:ext cx="2011924" cy="18288000"/>
            <a:chOff x="0" y="0"/>
            <a:chExt cx="529889" cy="4816593"/>
          </a:xfrm>
          <a:solidFill>
            <a:srgbClr val="CB997E"/>
          </a:solidFill>
        </p:grpSpPr>
        <p:sp>
          <p:nvSpPr>
            <p:cNvPr id="3" name="Freeform 3"/>
            <p:cNvSpPr/>
            <p:nvPr/>
          </p:nvSpPr>
          <p:spPr>
            <a:xfrm>
              <a:off x="0" y="0"/>
              <a:ext cx="529889" cy="4816592"/>
            </a:xfrm>
            <a:custGeom>
              <a:avLst/>
              <a:gdLst/>
              <a:ahLst/>
              <a:cxnLst/>
              <a:rect l="l" t="t" r="r" b="b"/>
              <a:pathLst>
                <a:path w="529889" h="4816592">
                  <a:moveTo>
                    <a:pt x="0" y="0"/>
                  </a:moveTo>
                  <a:lnTo>
                    <a:pt x="529889" y="0"/>
                  </a:lnTo>
                  <a:lnTo>
                    <a:pt x="529889" y="4816592"/>
                  </a:lnTo>
                  <a:lnTo>
                    <a:pt x="0" y="4816592"/>
                  </a:lnTo>
                  <a:close/>
                </a:path>
              </a:pathLst>
            </a:custGeom>
            <a:grpFill/>
          </p:spPr>
        </p:sp>
        <p:sp>
          <p:nvSpPr>
            <p:cNvPr id="4" name="TextBox 4"/>
            <p:cNvSpPr txBox="1"/>
            <p:nvPr/>
          </p:nvSpPr>
          <p:spPr>
            <a:xfrm>
              <a:off x="0" y="-38100"/>
              <a:ext cx="529889" cy="4854693"/>
            </a:xfrm>
            <a:prstGeom prst="rect">
              <a:avLst/>
            </a:prstGeom>
            <a:grpFill/>
          </p:spPr>
          <p:txBody>
            <a:bodyPr lIns="50800" tIns="50800" rIns="50800" bIns="50800" rtlCol="0" anchor="ctr"/>
            <a:lstStyle/>
            <a:p>
              <a:pPr algn="ctr">
                <a:lnSpc>
                  <a:spcPts val="2800"/>
                </a:lnSpc>
              </a:pPr>
              <a:endParaRPr/>
            </a:p>
          </p:txBody>
        </p:sp>
      </p:grpSp>
      <p:sp>
        <p:nvSpPr>
          <p:cNvPr id="5" name="TextBox 5"/>
          <p:cNvSpPr txBox="1"/>
          <p:nvPr/>
        </p:nvSpPr>
        <p:spPr>
          <a:xfrm>
            <a:off x="11715311" y="2744724"/>
            <a:ext cx="6572689" cy="3954929"/>
          </a:xfrm>
          <a:prstGeom prst="rect">
            <a:avLst/>
          </a:prstGeom>
        </p:spPr>
        <p:txBody>
          <a:bodyPr wrap="square" lIns="0" tIns="0" rIns="0" bIns="0" rtlCol="0" anchor="t">
            <a:spAutoFit/>
          </a:bodyPr>
          <a:lstStyle/>
          <a:p>
            <a:pPr>
              <a:lnSpc>
                <a:spcPts val="16800"/>
              </a:lnSpc>
            </a:pPr>
            <a:r>
              <a:rPr lang="en-US" sz="5400" b="1" dirty="0">
                <a:solidFill>
                  <a:srgbClr val="C2794C"/>
                </a:solidFill>
                <a:effectLst>
                  <a:outerShdw blurRad="38100" dist="38100" dir="2700000" algn="tl">
                    <a:srgbClr val="000000">
                      <a:alpha val="43137"/>
                    </a:srgbClr>
                  </a:outerShdw>
                </a:effectLst>
                <a:latin typeface="TAN Mon Cheri"/>
                <a:ea typeface="TAN Mon Cheri"/>
                <a:cs typeface="TAN Mon Cheri"/>
                <a:sym typeface="TAN Mon Cheri"/>
              </a:rPr>
              <a:t>Appeal to the Supreme Court</a:t>
            </a:r>
          </a:p>
        </p:txBody>
      </p:sp>
      <p:sp>
        <p:nvSpPr>
          <p:cNvPr id="7" name="Freeform 7"/>
          <p:cNvSpPr/>
          <p:nvPr/>
        </p:nvSpPr>
        <p:spPr>
          <a:xfrm>
            <a:off x="14658764" y="7542276"/>
            <a:ext cx="1558861" cy="1558861"/>
          </a:xfrm>
          <a:custGeom>
            <a:avLst/>
            <a:gdLst/>
            <a:ahLst/>
            <a:cxnLst/>
            <a:rect l="l" t="t" r="r" b="b"/>
            <a:pathLst>
              <a:path w="1558861" h="1558861">
                <a:moveTo>
                  <a:pt x="0" y="0"/>
                </a:moveTo>
                <a:lnTo>
                  <a:pt x="1558861" y="0"/>
                </a:lnTo>
                <a:lnTo>
                  <a:pt x="1558861" y="1558861"/>
                </a:lnTo>
                <a:lnTo>
                  <a:pt x="0" y="1558861"/>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8" name="TextBox 6">
            <a:extLst>
              <a:ext uri="{FF2B5EF4-FFF2-40B4-BE49-F238E27FC236}">
                <a16:creationId xmlns="" xmlns:a16="http://schemas.microsoft.com/office/drawing/2014/main" id="{8AD643E0-E22C-48EC-AB4C-5D65E8136DC7}"/>
              </a:ext>
            </a:extLst>
          </p:cNvPr>
          <p:cNvSpPr txBox="1"/>
          <p:nvPr/>
        </p:nvSpPr>
        <p:spPr>
          <a:xfrm>
            <a:off x="304800" y="2402850"/>
            <a:ext cx="10610688" cy="5109091"/>
          </a:xfrm>
          <a:prstGeom prst="rect">
            <a:avLst/>
          </a:prstGeom>
        </p:spPr>
        <p:txBody>
          <a:bodyPr wrap="square" lIns="0" tIns="0" rIns="0" bIns="0" rtlCol="0" anchor="t">
            <a:spAutoFit/>
          </a:bodyPr>
          <a:lstStyle/>
          <a:p>
            <a:pPr marL="457200" indent="-457200" algn="just">
              <a:lnSpc>
                <a:spcPct val="150000"/>
              </a:lnSpc>
              <a:buFont typeface="Arial" panose="020B0604020202020204" pitchFamily="34" charset="0"/>
              <a:buChar char="•"/>
            </a:pPr>
            <a:r>
              <a:rPr lang="en-US" sz="3200" dirty="0">
                <a:solidFill>
                  <a:srgbClr val="BF7343"/>
                </a:solidFill>
                <a:latin typeface="Garet 2"/>
                <a:ea typeface="Garet 2"/>
                <a:cs typeface="Garet 2"/>
                <a:sym typeface="Garet 2"/>
              </a:rPr>
              <a:t>Any person unhappy with the High Court, National Bench or Regional Benches can appeal to the Supreme Court if the High Court certifies to be fit for appeal to the Supreme Court. Cases where 2 states or State and Centre have different views will be automatically appealed to the Supreme Court.</a:t>
            </a:r>
          </a:p>
        </p:txBody>
      </p:sp>
      <p:pic>
        <p:nvPicPr>
          <p:cNvPr id="9" name="Picture 8">
            <a:extLst>
              <a:ext uri="{FF2B5EF4-FFF2-40B4-BE49-F238E27FC236}">
                <a16:creationId xmlns="" xmlns:a16="http://schemas.microsoft.com/office/drawing/2014/main" id="{3B2DE864-EDFA-4863-A061-572597AABC3A}"/>
              </a:ext>
            </a:extLst>
          </p:cNvPr>
          <p:cNvPicPr>
            <a:picLocks noChangeAspect="1"/>
          </p:cNvPicPr>
          <p:nvPr/>
        </p:nvPicPr>
        <p:blipFill>
          <a:blip r:embed="rId4">
            <a:extLst>
              <a:ext uri="{BEBA8EAE-BF5A-486C-A8C5-ECC9F3942E4B}">
                <a14:imgProps xmlns="" xmlns:a14="http://schemas.microsoft.com/office/drawing/2010/main">
                  <a14:imgLayer r:embed="rId5">
                    <a14:imgEffect>
                      <a14:sharpenSoften amount="100000"/>
                    </a14:imgEffect>
                  </a14:imgLayer>
                </a14:imgProps>
              </a:ext>
            </a:extLst>
          </a:blip>
          <a:stretch>
            <a:fillRect/>
          </a:stretch>
        </p:blipFill>
        <p:spPr>
          <a:xfrm>
            <a:off x="15870117" y="172889"/>
            <a:ext cx="1856228" cy="1846659"/>
          </a:xfrm>
          <a:prstGeom prst="rect">
            <a:avLst/>
          </a:prstGeom>
        </p:spPr>
      </p:pic>
    </p:spTree>
    <p:extLst>
      <p:ext uri="{BB962C8B-B14F-4D97-AF65-F5344CB8AC3E}">
        <p14:creationId xmlns="" xmlns:p14="http://schemas.microsoft.com/office/powerpoint/2010/main" val="2422160229"/>
      </p:ext>
    </p:extLst>
  </p:cSld>
  <p:clrMapOvr>
    <a:masterClrMapping/>
  </p:clrMapOvr>
  <mc:AlternateContent xmlns:mc="http://schemas.openxmlformats.org/markup-compatibility/2006">
    <mc:Choice xmlns="" xmlns:p14="http://schemas.microsoft.com/office/powerpoint/2010/main" Requires="p14">
      <p:transition spd="slow" p14:dur="1250" advClick="0">
        <p14:reveal/>
      </p:transition>
    </mc:Choice>
    <mc:Fallback>
      <p:transition spd="slow" advClick="0">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bg>
      <p:bgPr>
        <a:solidFill>
          <a:srgbClr val="F8F5ED"/>
        </a:solidFill>
        <a:effectLst/>
      </p:bgPr>
    </p:bg>
    <p:spTree>
      <p:nvGrpSpPr>
        <p:cNvPr id="1" name=""/>
        <p:cNvGrpSpPr/>
        <p:nvPr/>
      </p:nvGrpSpPr>
      <p:grpSpPr>
        <a:xfrm>
          <a:off x="0" y="0"/>
          <a:ext cx="0" cy="0"/>
          <a:chOff x="0" y="0"/>
          <a:chExt cx="0" cy="0"/>
        </a:xfrm>
      </p:grpSpPr>
      <p:sp>
        <p:nvSpPr>
          <p:cNvPr id="5" name="TextBox 5"/>
          <p:cNvSpPr txBox="1"/>
          <p:nvPr/>
        </p:nvSpPr>
        <p:spPr>
          <a:xfrm>
            <a:off x="7457138" y="4177084"/>
            <a:ext cx="9944100" cy="2077492"/>
          </a:xfrm>
          <a:prstGeom prst="rect">
            <a:avLst/>
          </a:prstGeom>
        </p:spPr>
        <p:txBody>
          <a:bodyPr wrap="square" lIns="0" tIns="0" rIns="0" bIns="0" rtlCol="0" anchor="t">
            <a:spAutoFit/>
          </a:bodyPr>
          <a:lstStyle/>
          <a:p>
            <a:pPr algn="r">
              <a:lnSpc>
                <a:spcPts val="16800"/>
              </a:lnSpc>
            </a:pPr>
            <a:r>
              <a:rPr lang="en-US" sz="12000" b="1" dirty="0">
                <a:solidFill>
                  <a:srgbClr val="6B705C"/>
                </a:solidFill>
                <a:effectLst>
                  <a:outerShdw blurRad="38100" dist="38100" dir="2700000" algn="tl">
                    <a:srgbClr val="000000">
                      <a:alpha val="43137"/>
                    </a:srgbClr>
                  </a:outerShdw>
                </a:effectLst>
                <a:latin typeface="TAN Mon Cheri"/>
                <a:ea typeface="TAN Mon Cheri"/>
                <a:cs typeface="TAN Mon Cheri"/>
                <a:sym typeface="TAN Mon Cheri"/>
              </a:rPr>
              <a:t>Thank You</a:t>
            </a:r>
          </a:p>
        </p:txBody>
      </p:sp>
      <p:grpSp>
        <p:nvGrpSpPr>
          <p:cNvPr id="7" name="Group 6">
            <a:extLst>
              <a:ext uri="{FF2B5EF4-FFF2-40B4-BE49-F238E27FC236}">
                <a16:creationId xmlns="" xmlns:a16="http://schemas.microsoft.com/office/drawing/2014/main" id="{36C04961-341A-4C50-8473-850606857B13}"/>
              </a:ext>
            </a:extLst>
          </p:cNvPr>
          <p:cNvGrpSpPr/>
          <p:nvPr/>
        </p:nvGrpSpPr>
        <p:grpSpPr>
          <a:xfrm>
            <a:off x="0" y="0"/>
            <a:ext cx="7315200" cy="10287000"/>
            <a:chOff x="0" y="0"/>
            <a:chExt cx="10029828" cy="10287000"/>
          </a:xfrm>
        </p:grpSpPr>
        <p:grpSp>
          <p:nvGrpSpPr>
            <p:cNvPr id="2" name="Group 2"/>
            <p:cNvGrpSpPr/>
            <p:nvPr/>
          </p:nvGrpSpPr>
          <p:grpSpPr>
            <a:xfrm rot="-10800000">
              <a:off x="0" y="0"/>
              <a:ext cx="9250398" cy="10287000"/>
              <a:chOff x="0" y="0"/>
              <a:chExt cx="2436319" cy="2709333"/>
            </a:xfrm>
          </p:grpSpPr>
          <p:sp>
            <p:nvSpPr>
              <p:cNvPr id="3" name="Freeform 3"/>
              <p:cNvSpPr/>
              <p:nvPr/>
            </p:nvSpPr>
            <p:spPr>
              <a:xfrm>
                <a:off x="0" y="0"/>
                <a:ext cx="2436319" cy="2709333"/>
              </a:xfrm>
              <a:custGeom>
                <a:avLst/>
                <a:gdLst/>
                <a:ahLst/>
                <a:cxnLst/>
                <a:rect l="l" t="t" r="r" b="b"/>
                <a:pathLst>
                  <a:path w="2436319" h="2709333">
                    <a:moveTo>
                      <a:pt x="0" y="0"/>
                    </a:moveTo>
                    <a:lnTo>
                      <a:pt x="2436319" y="0"/>
                    </a:lnTo>
                    <a:lnTo>
                      <a:pt x="2436319" y="2709333"/>
                    </a:lnTo>
                    <a:lnTo>
                      <a:pt x="0" y="2709333"/>
                    </a:lnTo>
                    <a:close/>
                  </a:path>
                </a:pathLst>
              </a:custGeom>
              <a:solidFill>
                <a:srgbClr val="6B705C"/>
              </a:solidFill>
            </p:spPr>
          </p:sp>
          <p:sp>
            <p:nvSpPr>
              <p:cNvPr id="4" name="TextBox 4"/>
              <p:cNvSpPr txBox="1"/>
              <p:nvPr/>
            </p:nvSpPr>
            <p:spPr>
              <a:xfrm>
                <a:off x="0" y="-38100"/>
                <a:ext cx="2436319" cy="2747433"/>
              </a:xfrm>
              <a:prstGeom prst="rect">
                <a:avLst/>
              </a:prstGeom>
            </p:spPr>
            <p:txBody>
              <a:bodyPr lIns="50800" tIns="50800" rIns="50800" bIns="50800" rtlCol="0" anchor="ctr"/>
              <a:lstStyle/>
              <a:p>
                <a:pPr algn="ctr">
                  <a:lnSpc>
                    <a:spcPts val="2800"/>
                  </a:lnSpc>
                </a:pPr>
                <a:endParaRPr/>
              </a:p>
            </p:txBody>
          </p:sp>
        </p:grpSp>
        <p:sp>
          <p:nvSpPr>
            <p:cNvPr id="6" name="Freeform 6"/>
            <p:cNvSpPr/>
            <p:nvPr/>
          </p:nvSpPr>
          <p:spPr>
            <a:xfrm>
              <a:off x="8470967" y="4364069"/>
              <a:ext cx="1558861" cy="1558861"/>
            </a:xfrm>
            <a:custGeom>
              <a:avLst/>
              <a:gdLst/>
              <a:ahLst/>
              <a:cxnLst/>
              <a:rect l="l" t="t" r="r" b="b"/>
              <a:pathLst>
                <a:path w="1558861" h="1558861">
                  <a:moveTo>
                    <a:pt x="0" y="0"/>
                  </a:moveTo>
                  <a:lnTo>
                    <a:pt x="1558862" y="0"/>
                  </a:lnTo>
                  <a:lnTo>
                    <a:pt x="1558862" y="1558862"/>
                  </a:lnTo>
                  <a:lnTo>
                    <a:pt x="0" y="1558862"/>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grpSp>
    </p:spTree>
  </p:cSld>
  <p:clrMapOvr>
    <a:masterClrMapping/>
  </p:clrMapOvr>
  <mc:AlternateContent xmlns:mc="http://schemas.openxmlformats.org/markup-compatibility/2006">
    <mc:Choice xmlns="" xmlns:p14="http://schemas.microsoft.com/office/powerpoint/2010/main" Requires="p14">
      <p:transition spd="slow" p14:dur="1250" advClick="0">
        <p14:reveal/>
      </p:transition>
    </mc:Choice>
    <mc:Fallback>
      <p:transition spd="slow" advClick="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8F5ED"/>
        </a:solidFill>
        <a:effectLst/>
      </p:bgPr>
    </p:bg>
    <p:spTree>
      <p:nvGrpSpPr>
        <p:cNvPr id="1" name=""/>
        <p:cNvGrpSpPr/>
        <p:nvPr/>
      </p:nvGrpSpPr>
      <p:grpSpPr>
        <a:xfrm>
          <a:off x="0" y="0"/>
          <a:ext cx="0" cy="0"/>
          <a:chOff x="0" y="0"/>
          <a:chExt cx="0" cy="0"/>
        </a:xfrm>
      </p:grpSpPr>
      <p:grpSp>
        <p:nvGrpSpPr>
          <p:cNvPr id="2" name="Group 2"/>
          <p:cNvGrpSpPr/>
          <p:nvPr/>
        </p:nvGrpSpPr>
        <p:grpSpPr>
          <a:xfrm rot="5400000">
            <a:off x="8138038" y="-8138038"/>
            <a:ext cx="2011924" cy="18288000"/>
            <a:chOff x="0" y="0"/>
            <a:chExt cx="529889" cy="4816593"/>
          </a:xfrm>
          <a:solidFill>
            <a:srgbClr val="6B705C"/>
          </a:solidFill>
        </p:grpSpPr>
        <p:sp>
          <p:nvSpPr>
            <p:cNvPr id="3" name="Freeform 3"/>
            <p:cNvSpPr/>
            <p:nvPr/>
          </p:nvSpPr>
          <p:spPr>
            <a:xfrm>
              <a:off x="0" y="0"/>
              <a:ext cx="529889" cy="4816592"/>
            </a:xfrm>
            <a:custGeom>
              <a:avLst/>
              <a:gdLst/>
              <a:ahLst/>
              <a:cxnLst/>
              <a:rect l="l" t="t" r="r" b="b"/>
              <a:pathLst>
                <a:path w="529889" h="4816592">
                  <a:moveTo>
                    <a:pt x="0" y="0"/>
                  </a:moveTo>
                  <a:lnTo>
                    <a:pt x="529889" y="0"/>
                  </a:lnTo>
                  <a:lnTo>
                    <a:pt x="529889" y="4816592"/>
                  </a:lnTo>
                  <a:lnTo>
                    <a:pt x="0" y="4816592"/>
                  </a:lnTo>
                  <a:close/>
                </a:path>
              </a:pathLst>
            </a:custGeom>
            <a:grpFill/>
          </p:spPr>
        </p:sp>
        <p:sp>
          <p:nvSpPr>
            <p:cNvPr id="4" name="TextBox 4"/>
            <p:cNvSpPr txBox="1"/>
            <p:nvPr/>
          </p:nvSpPr>
          <p:spPr>
            <a:xfrm>
              <a:off x="0" y="-38100"/>
              <a:ext cx="529889" cy="4854693"/>
            </a:xfrm>
            <a:prstGeom prst="rect">
              <a:avLst/>
            </a:prstGeom>
            <a:grpFill/>
          </p:spPr>
          <p:txBody>
            <a:bodyPr lIns="50800" tIns="50800" rIns="50800" bIns="50800" rtlCol="0" anchor="ctr"/>
            <a:lstStyle/>
            <a:p>
              <a:pPr algn="ctr">
                <a:lnSpc>
                  <a:spcPts val="2800"/>
                </a:lnSpc>
              </a:pPr>
              <a:endParaRPr/>
            </a:p>
          </p:txBody>
        </p:sp>
      </p:grpSp>
      <p:sp>
        <p:nvSpPr>
          <p:cNvPr id="5" name="TextBox 5"/>
          <p:cNvSpPr txBox="1"/>
          <p:nvPr/>
        </p:nvSpPr>
        <p:spPr>
          <a:xfrm>
            <a:off x="32655" y="3860086"/>
            <a:ext cx="6901543" cy="4001095"/>
          </a:xfrm>
          <a:prstGeom prst="rect">
            <a:avLst/>
          </a:prstGeom>
        </p:spPr>
        <p:txBody>
          <a:bodyPr wrap="square" lIns="0" tIns="0" rIns="0" bIns="0" rtlCol="0" anchor="t">
            <a:spAutoFit/>
          </a:bodyPr>
          <a:lstStyle/>
          <a:p>
            <a:pPr>
              <a:lnSpc>
                <a:spcPts val="16800"/>
              </a:lnSpc>
            </a:pPr>
            <a:r>
              <a:rPr lang="en-US" sz="6000" b="1" dirty="0">
                <a:solidFill>
                  <a:srgbClr val="A5A58D"/>
                </a:solidFill>
                <a:effectLst>
                  <a:outerShdw blurRad="38100" dist="38100" dir="2700000" algn="tl">
                    <a:srgbClr val="000000">
                      <a:alpha val="43137"/>
                    </a:srgbClr>
                  </a:outerShdw>
                </a:effectLst>
                <a:latin typeface="TAN Mon Cheri"/>
                <a:ea typeface="TAN Mon Cheri"/>
                <a:cs typeface="TAN Mon Cheri"/>
                <a:sym typeface="TAN Mon Cheri"/>
              </a:rPr>
              <a:t>Understanding Tax Disputes</a:t>
            </a:r>
          </a:p>
        </p:txBody>
      </p:sp>
      <p:sp>
        <p:nvSpPr>
          <p:cNvPr id="6" name="TextBox 6"/>
          <p:cNvSpPr txBox="1"/>
          <p:nvPr/>
        </p:nvSpPr>
        <p:spPr>
          <a:xfrm>
            <a:off x="6934198" y="3086100"/>
            <a:ext cx="11163261" cy="7203895"/>
          </a:xfrm>
          <a:prstGeom prst="rect">
            <a:avLst/>
          </a:prstGeom>
        </p:spPr>
        <p:txBody>
          <a:bodyPr wrap="square" lIns="0" tIns="0" rIns="0" bIns="0" rtlCol="0" anchor="t">
            <a:spAutoFit/>
          </a:bodyPr>
          <a:lstStyle/>
          <a:p>
            <a:pPr marL="457200" indent="-457200" algn="just">
              <a:lnSpc>
                <a:spcPct val="150000"/>
              </a:lnSpc>
              <a:buFont typeface="Arial" panose="020B0604020202020204" pitchFamily="34" charset="0"/>
              <a:buChar char="•"/>
            </a:pPr>
            <a:r>
              <a:rPr lang="en-US" sz="3500" b="1" dirty="0">
                <a:solidFill>
                  <a:srgbClr val="6B705C"/>
                </a:solidFill>
                <a:latin typeface="Garet 2"/>
                <a:ea typeface="Garet 2"/>
                <a:cs typeface="Garet 2"/>
                <a:sym typeface="Garet 2"/>
              </a:rPr>
              <a:t>Who Decides?</a:t>
            </a:r>
          </a:p>
          <a:p>
            <a:pPr algn="just">
              <a:lnSpc>
                <a:spcPct val="150000"/>
              </a:lnSpc>
            </a:pPr>
            <a:r>
              <a:rPr lang="en-US" sz="3500" dirty="0">
                <a:solidFill>
                  <a:srgbClr val="6B705C"/>
                </a:solidFill>
                <a:latin typeface="Garet 2"/>
                <a:ea typeface="Garet 2"/>
                <a:cs typeface="Garet 2"/>
                <a:sym typeface="Garet 2"/>
              </a:rPr>
              <a:t>	The GST Act defines adjudicating 	authorities.</a:t>
            </a:r>
          </a:p>
          <a:p>
            <a:pPr algn="just">
              <a:lnSpc>
                <a:spcPct val="150000"/>
              </a:lnSpc>
            </a:pPr>
            <a:r>
              <a:rPr lang="en-US" sz="3500" dirty="0">
                <a:solidFill>
                  <a:srgbClr val="6B705C"/>
                </a:solidFill>
                <a:latin typeface="Garet 2"/>
                <a:ea typeface="Garet 2"/>
                <a:cs typeface="Garet 2"/>
                <a:sym typeface="Garet 2"/>
              </a:rPr>
              <a:t>	They decide issues like registration 	cancellations, penalties, and refunds.</a:t>
            </a:r>
          </a:p>
          <a:p>
            <a:pPr marL="457200" indent="-457200" algn="just">
              <a:lnSpc>
                <a:spcPct val="150000"/>
              </a:lnSpc>
              <a:buFont typeface="Arial" panose="020B0604020202020204" pitchFamily="34" charset="0"/>
              <a:buChar char="•"/>
            </a:pPr>
            <a:r>
              <a:rPr lang="en-US" sz="3500" b="1" dirty="0">
                <a:solidFill>
                  <a:srgbClr val="6B705C"/>
                </a:solidFill>
                <a:latin typeface="Garet 2"/>
                <a:ea typeface="Garet 2"/>
                <a:cs typeface="Garet 2"/>
                <a:sym typeface="Garet 2"/>
              </a:rPr>
              <a:t>Examples of Disputes:</a:t>
            </a:r>
          </a:p>
          <a:p>
            <a:pPr algn="just">
              <a:lnSpc>
                <a:spcPct val="150000"/>
              </a:lnSpc>
            </a:pPr>
            <a:r>
              <a:rPr lang="en-US" sz="3500" dirty="0">
                <a:solidFill>
                  <a:srgbClr val="6B705C"/>
                </a:solidFill>
                <a:latin typeface="Garet 2"/>
                <a:ea typeface="Garet 2"/>
                <a:cs typeface="Garet 2"/>
                <a:sym typeface="Garet 2"/>
              </a:rPr>
              <a:t>	Cancelling registrations, Estimating taxes 	when records are incomplete, Deciding on 	refunds or penalties.</a:t>
            </a:r>
          </a:p>
        </p:txBody>
      </p:sp>
      <p:sp>
        <p:nvSpPr>
          <p:cNvPr id="7" name="Freeform 7"/>
          <p:cNvSpPr/>
          <p:nvPr/>
        </p:nvSpPr>
        <p:spPr>
          <a:xfrm>
            <a:off x="2153487" y="1232493"/>
            <a:ext cx="1558861" cy="1558861"/>
          </a:xfrm>
          <a:custGeom>
            <a:avLst/>
            <a:gdLst/>
            <a:ahLst/>
            <a:cxnLst/>
            <a:rect l="l" t="t" r="r" b="b"/>
            <a:pathLst>
              <a:path w="1558861" h="1558861">
                <a:moveTo>
                  <a:pt x="0" y="0"/>
                </a:moveTo>
                <a:lnTo>
                  <a:pt x="1558861" y="0"/>
                </a:lnTo>
                <a:lnTo>
                  <a:pt x="1558861" y="1558861"/>
                </a:lnTo>
                <a:lnTo>
                  <a:pt x="0" y="1558861"/>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pic>
        <p:nvPicPr>
          <p:cNvPr id="8" name="Picture 7">
            <a:extLst>
              <a:ext uri="{FF2B5EF4-FFF2-40B4-BE49-F238E27FC236}">
                <a16:creationId xmlns="" xmlns:a16="http://schemas.microsoft.com/office/drawing/2014/main" id="{806515CD-52EF-4933-9615-7B5BA4582461}"/>
              </a:ext>
            </a:extLst>
          </p:cNvPr>
          <p:cNvPicPr>
            <a:picLocks noChangeAspect="1"/>
          </p:cNvPicPr>
          <p:nvPr/>
        </p:nvPicPr>
        <p:blipFill>
          <a:blip r:embed="rId4">
            <a:extLst>
              <a:ext uri="{BEBA8EAE-BF5A-486C-A8C5-ECC9F3942E4B}">
                <a14:imgProps xmlns="" xmlns:a14="http://schemas.microsoft.com/office/drawing/2010/main">
                  <a14:imgLayer r:embed="rId5">
                    <a14:imgEffect>
                      <a14:sharpenSoften amount="100000"/>
                    </a14:imgEffect>
                  </a14:imgLayer>
                </a14:imgProps>
              </a:ext>
            </a:extLst>
          </a:blip>
          <a:stretch>
            <a:fillRect/>
          </a:stretch>
        </p:blipFill>
        <p:spPr>
          <a:xfrm>
            <a:off x="15870117" y="172889"/>
            <a:ext cx="1856228" cy="1846659"/>
          </a:xfrm>
          <a:prstGeom prst="rect">
            <a:avLst/>
          </a:prstGeom>
        </p:spPr>
      </p:pic>
    </p:spTree>
  </p:cSld>
  <p:clrMapOvr>
    <a:masterClrMapping/>
  </p:clrMapOvr>
  <mc:AlternateContent xmlns:mc="http://schemas.openxmlformats.org/markup-compatibility/2006">
    <mc:Choice xmlns="" xmlns:p14="http://schemas.microsoft.com/office/powerpoint/2010/main" Requires="p14">
      <p:transition spd="slow" p14:dur="1250" advClick="0">
        <p14:reveal/>
      </p:transition>
    </mc:Choice>
    <mc:Fallback>
      <p:transition spd="slow" advClick="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8F5ED"/>
        </a:solidFill>
        <a:effectLst/>
      </p:bgPr>
    </p:bg>
    <p:spTree>
      <p:nvGrpSpPr>
        <p:cNvPr id="1" name=""/>
        <p:cNvGrpSpPr/>
        <p:nvPr/>
      </p:nvGrpSpPr>
      <p:grpSpPr>
        <a:xfrm>
          <a:off x="0" y="0"/>
          <a:ext cx="0" cy="0"/>
          <a:chOff x="0" y="0"/>
          <a:chExt cx="0" cy="0"/>
        </a:xfrm>
      </p:grpSpPr>
      <p:grpSp>
        <p:nvGrpSpPr>
          <p:cNvPr id="2" name="Group 2"/>
          <p:cNvGrpSpPr/>
          <p:nvPr/>
        </p:nvGrpSpPr>
        <p:grpSpPr>
          <a:xfrm rot="5400000">
            <a:off x="8138038" y="186192"/>
            <a:ext cx="2011924" cy="18288000"/>
            <a:chOff x="0" y="0"/>
            <a:chExt cx="529889" cy="4816593"/>
          </a:xfrm>
          <a:solidFill>
            <a:srgbClr val="CB997E"/>
          </a:solidFill>
        </p:grpSpPr>
        <p:sp>
          <p:nvSpPr>
            <p:cNvPr id="3" name="Freeform 3"/>
            <p:cNvSpPr/>
            <p:nvPr/>
          </p:nvSpPr>
          <p:spPr>
            <a:xfrm>
              <a:off x="0" y="0"/>
              <a:ext cx="529889" cy="4816592"/>
            </a:xfrm>
            <a:custGeom>
              <a:avLst/>
              <a:gdLst/>
              <a:ahLst/>
              <a:cxnLst/>
              <a:rect l="l" t="t" r="r" b="b"/>
              <a:pathLst>
                <a:path w="529889" h="4816592">
                  <a:moveTo>
                    <a:pt x="0" y="0"/>
                  </a:moveTo>
                  <a:lnTo>
                    <a:pt x="529889" y="0"/>
                  </a:lnTo>
                  <a:lnTo>
                    <a:pt x="529889" y="4816592"/>
                  </a:lnTo>
                  <a:lnTo>
                    <a:pt x="0" y="4816592"/>
                  </a:lnTo>
                  <a:close/>
                </a:path>
              </a:pathLst>
            </a:custGeom>
            <a:grpFill/>
          </p:spPr>
        </p:sp>
        <p:sp>
          <p:nvSpPr>
            <p:cNvPr id="4" name="TextBox 4"/>
            <p:cNvSpPr txBox="1"/>
            <p:nvPr/>
          </p:nvSpPr>
          <p:spPr>
            <a:xfrm>
              <a:off x="0" y="-38100"/>
              <a:ext cx="529889" cy="4854693"/>
            </a:xfrm>
            <a:prstGeom prst="rect">
              <a:avLst/>
            </a:prstGeom>
            <a:grpFill/>
          </p:spPr>
          <p:txBody>
            <a:bodyPr lIns="50800" tIns="50800" rIns="50800" bIns="50800" rtlCol="0" anchor="ctr"/>
            <a:lstStyle/>
            <a:p>
              <a:pPr algn="ctr">
                <a:lnSpc>
                  <a:spcPts val="2800"/>
                </a:lnSpc>
              </a:pPr>
              <a:endParaRPr/>
            </a:p>
          </p:txBody>
        </p:sp>
      </p:grpSp>
      <p:sp>
        <p:nvSpPr>
          <p:cNvPr id="5" name="TextBox 5"/>
          <p:cNvSpPr txBox="1"/>
          <p:nvPr/>
        </p:nvSpPr>
        <p:spPr>
          <a:xfrm>
            <a:off x="12192000" y="1521396"/>
            <a:ext cx="5658289" cy="6155531"/>
          </a:xfrm>
          <a:prstGeom prst="rect">
            <a:avLst/>
          </a:prstGeom>
        </p:spPr>
        <p:txBody>
          <a:bodyPr wrap="square" lIns="0" tIns="0" rIns="0" bIns="0" rtlCol="0" anchor="t">
            <a:spAutoFit/>
          </a:bodyPr>
          <a:lstStyle/>
          <a:p>
            <a:pPr>
              <a:lnSpc>
                <a:spcPts val="16800"/>
              </a:lnSpc>
            </a:pPr>
            <a:r>
              <a:rPr lang="en-US" sz="6000" b="1" dirty="0">
                <a:solidFill>
                  <a:srgbClr val="C2794C"/>
                </a:solidFill>
                <a:effectLst>
                  <a:outerShdw blurRad="38100" dist="38100" dir="2700000" algn="tl">
                    <a:srgbClr val="000000">
                      <a:alpha val="43137"/>
                    </a:srgbClr>
                  </a:outerShdw>
                </a:effectLst>
                <a:latin typeface="TAN Mon Cheri"/>
                <a:ea typeface="TAN Mon Cheri"/>
                <a:cs typeface="TAN Mon Cheri"/>
                <a:sym typeface="TAN Mon Cheri"/>
              </a:rPr>
              <a:t>Steps of appeals under GST</a:t>
            </a:r>
          </a:p>
        </p:txBody>
      </p:sp>
      <p:sp>
        <p:nvSpPr>
          <p:cNvPr id="7" name="Freeform 7"/>
          <p:cNvSpPr/>
          <p:nvPr/>
        </p:nvSpPr>
        <p:spPr>
          <a:xfrm>
            <a:off x="14658764" y="7542276"/>
            <a:ext cx="1558861" cy="1558861"/>
          </a:xfrm>
          <a:custGeom>
            <a:avLst/>
            <a:gdLst/>
            <a:ahLst/>
            <a:cxnLst/>
            <a:rect l="l" t="t" r="r" b="b"/>
            <a:pathLst>
              <a:path w="1558861" h="1558861">
                <a:moveTo>
                  <a:pt x="0" y="0"/>
                </a:moveTo>
                <a:lnTo>
                  <a:pt x="1558861" y="0"/>
                </a:lnTo>
                <a:lnTo>
                  <a:pt x="1558861" y="1558861"/>
                </a:lnTo>
                <a:lnTo>
                  <a:pt x="0" y="1558861"/>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graphicFrame>
        <p:nvGraphicFramePr>
          <p:cNvPr id="9" name="Table 8">
            <a:extLst>
              <a:ext uri="{FF2B5EF4-FFF2-40B4-BE49-F238E27FC236}">
                <a16:creationId xmlns="" xmlns:a16="http://schemas.microsoft.com/office/drawing/2014/main" id="{37651E25-1EB9-48BC-BF0A-FF3452D7E673}"/>
              </a:ext>
            </a:extLst>
          </p:cNvPr>
          <p:cNvGraphicFramePr>
            <a:graphicFrameLocks noGrp="1"/>
          </p:cNvGraphicFramePr>
          <p:nvPr>
            <p:extLst>
              <p:ext uri="{D42A27DB-BD31-4B8C-83A1-F6EECF244321}">
                <p14:modId xmlns="" xmlns:p14="http://schemas.microsoft.com/office/powerpoint/2010/main" val="454349532"/>
              </p:ext>
            </p:extLst>
          </p:nvPr>
        </p:nvGraphicFramePr>
        <p:xfrm>
          <a:off x="415940" y="1714500"/>
          <a:ext cx="11166460" cy="5827776"/>
        </p:xfrm>
        <a:graphic>
          <a:graphicData uri="http://schemas.openxmlformats.org/drawingml/2006/table">
            <a:tbl>
              <a:tblPr firstRow="1" firstCol="1" lastRow="1" lastCol="1" bandRow="1" bandCol="1">
                <a:tableStyleId>{7E9639D4-E3E2-4D34-9284-5A2195B3D0D7}</a:tableStyleId>
              </a:tblPr>
              <a:tblGrid>
                <a:gridCol w="1503358">
                  <a:extLst>
                    <a:ext uri="{9D8B030D-6E8A-4147-A177-3AD203B41FA5}">
                      <a16:colId xmlns="" xmlns:a16="http://schemas.microsoft.com/office/drawing/2014/main" val="1329315620"/>
                    </a:ext>
                  </a:extLst>
                </a:gridCol>
                <a:gridCol w="3481585">
                  <a:extLst>
                    <a:ext uri="{9D8B030D-6E8A-4147-A177-3AD203B41FA5}">
                      <a16:colId xmlns="" xmlns:a16="http://schemas.microsoft.com/office/drawing/2014/main" val="1204817543"/>
                    </a:ext>
                  </a:extLst>
                </a:gridCol>
                <a:gridCol w="3526250">
                  <a:extLst>
                    <a:ext uri="{9D8B030D-6E8A-4147-A177-3AD203B41FA5}">
                      <a16:colId xmlns="" xmlns:a16="http://schemas.microsoft.com/office/drawing/2014/main" val="328674772"/>
                    </a:ext>
                  </a:extLst>
                </a:gridCol>
                <a:gridCol w="2655267">
                  <a:extLst>
                    <a:ext uri="{9D8B030D-6E8A-4147-A177-3AD203B41FA5}">
                      <a16:colId xmlns="" xmlns:a16="http://schemas.microsoft.com/office/drawing/2014/main" val="2844580003"/>
                    </a:ext>
                  </a:extLst>
                </a:gridCol>
              </a:tblGrid>
              <a:tr h="1812788">
                <a:tc>
                  <a:txBody>
                    <a:bodyPr/>
                    <a:lstStyle/>
                    <a:p>
                      <a:pPr marL="207010" algn="just">
                        <a:lnSpc>
                          <a:spcPts val="1340"/>
                        </a:lnSpc>
                        <a:spcBef>
                          <a:spcPts val="150"/>
                        </a:spcBef>
                        <a:spcAft>
                          <a:spcPts val="0"/>
                        </a:spcAft>
                      </a:pPr>
                      <a:r>
                        <a:rPr lang="en-US" sz="2400" b="0" dirty="0">
                          <a:effectLst>
                            <a:outerShdw blurRad="38100" dist="38100" dir="2700000" algn="tl">
                              <a:srgbClr val="000000">
                                <a:alpha val="43137"/>
                              </a:srgbClr>
                            </a:outerShdw>
                          </a:effectLst>
                        </a:rPr>
                        <a:t>Appeal</a:t>
                      </a:r>
                    </a:p>
                    <a:p>
                      <a:pPr marL="207010" algn="just">
                        <a:lnSpc>
                          <a:spcPts val="1340"/>
                        </a:lnSpc>
                        <a:spcBef>
                          <a:spcPts val="150"/>
                        </a:spcBef>
                        <a:spcAft>
                          <a:spcPts val="0"/>
                        </a:spcAft>
                      </a:pPr>
                      <a:endParaRPr lang="en-IN" sz="2400" b="0" dirty="0">
                        <a:effectLst>
                          <a:outerShdw blurRad="38100" dist="38100" dir="2700000" algn="tl">
                            <a:srgbClr val="000000">
                              <a:alpha val="43137"/>
                            </a:srgbClr>
                          </a:outerShdw>
                        </a:effectLst>
                      </a:endParaRPr>
                    </a:p>
                    <a:p>
                      <a:pPr marL="272415" algn="just">
                        <a:lnSpc>
                          <a:spcPts val="1245"/>
                        </a:lnSpc>
                        <a:spcBef>
                          <a:spcPts val="150"/>
                        </a:spcBef>
                        <a:spcAft>
                          <a:spcPts val="0"/>
                        </a:spcAft>
                      </a:pPr>
                      <a:r>
                        <a:rPr lang="en-US" sz="2400" b="0" dirty="0">
                          <a:effectLst>
                            <a:outerShdw blurRad="38100" dist="38100" dir="2700000" algn="tl">
                              <a:srgbClr val="000000">
                                <a:alpha val="43137"/>
                              </a:srgbClr>
                            </a:outerShdw>
                          </a:effectLst>
                        </a:rPr>
                        <a:t>level</a:t>
                      </a:r>
                      <a:endParaRPr lang="en-IN" sz="2400" b="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Mangal" panose="00000400000000000000" pitchFamily="2"/>
                      </a:endParaRPr>
                    </a:p>
                  </a:txBody>
                  <a:tcPr marL="0" marR="0" marT="0" marB="0" anchor="ctr">
                    <a:solidFill>
                      <a:srgbClr val="CB997E"/>
                    </a:solidFill>
                  </a:tcPr>
                </a:tc>
                <a:tc>
                  <a:txBody>
                    <a:bodyPr/>
                    <a:lstStyle/>
                    <a:p>
                      <a:pPr marL="448945" algn="just">
                        <a:lnSpc>
                          <a:spcPts val="1245"/>
                        </a:lnSpc>
                        <a:spcBef>
                          <a:spcPts val="665"/>
                        </a:spcBef>
                        <a:spcAft>
                          <a:spcPts val="0"/>
                        </a:spcAft>
                      </a:pPr>
                      <a:r>
                        <a:rPr lang="en-US" sz="2400" b="0">
                          <a:effectLst>
                            <a:outerShdw blurRad="38100" dist="38100" dir="2700000" algn="tl">
                              <a:srgbClr val="000000">
                                <a:alpha val="43137"/>
                              </a:srgbClr>
                            </a:outerShdw>
                          </a:effectLst>
                        </a:rPr>
                        <a:t>Orders</a:t>
                      </a:r>
                      <a:r>
                        <a:rPr lang="en-US" sz="2400" b="0" spc="-10">
                          <a:effectLst>
                            <a:outerShdw blurRad="38100" dist="38100" dir="2700000" algn="tl">
                              <a:srgbClr val="000000">
                                <a:alpha val="43137"/>
                              </a:srgbClr>
                            </a:outerShdw>
                          </a:effectLst>
                        </a:rPr>
                        <a:t> </a:t>
                      </a:r>
                      <a:r>
                        <a:rPr lang="en-US" sz="2400" b="0">
                          <a:effectLst>
                            <a:outerShdw blurRad="38100" dist="38100" dir="2700000" algn="tl">
                              <a:srgbClr val="000000">
                                <a:alpha val="43137"/>
                              </a:srgbClr>
                            </a:outerShdw>
                          </a:effectLst>
                        </a:rPr>
                        <a:t>passed</a:t>
                      </a:r>
                      <a:r>
                        <a:rPr lang="en-US" sz="2400" b="0" spc="-5">
                          <a:effectLst>
                            <a:outerShdw blurRad="38100" dist="38100" dir="2700000" algn="tl">
                              <a:srgbClr val="000000">
                                <a:alpha val="43137"/>
                              </a:srgbClr>
                            </a:outerShdw>
                          </a:effectLst>
                        </a:rPr>
                        <a:t> </a:t>
                      </a:r>
                      <a:r>
                        <a:rPr lang="en-US" sz="2400" b="0">
                          <a:effectLst>
                            <a:outerShdw blurRad="38100" dist="38100" dir="2700000" algn="tl">
                              <a:srgbClr val="000000">
                                <a:alpha val="43137"/>
                              </a:srgbClr>
                            </a:outerShdw>
                          </a:effectLst>
                        </a:rPr>
                        <a:t>by</a:t>
                      </a:r>
                      <a:endParaRPr lang="en-IN" sz="2400" b="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Mangal" panose="00000400000000000000" pitchFamily="2"/>
                      </a:endParaRPr>
                    </a:p>
                  </a:txBody>
                  <a:tcPr marL="0" marR="0" marT="0" marB="0" anchor="ctr">
                    <a:solidFill>
                      <a:srgbClr val="CB997E"/>
                    </a:solidFill>
                  </a:tcPr>
                </a:tc>
                <a:tc>
                  <a:txBody>
                    <a:bodyPr/>
                    <a:lstStyle/>
                    <a:p>
                      <a:pPr marL="758825" algn="just">
                        <a:lnSpc>
                          <a:spcPts val="1245"/>
                        </a:lnSpc>
                        <a:spcBef>
                          <a:spcPts val="665"/>
                        </a:spcBef>
                        <a:spcAft>
                          <a:spcPts val="0"/>
                        </a:spcAft>
                      </a:pPr>
                      <a:r>
                        <a:rPr lang="en-US" sz="2400" b="0" dirty="0">
                          <a:effectLst>
                            <a:outerShdw blurRad="38100" dist="38100" dir="2700000" algn="tl">
                              <a:srgbClr val="000000">
                                <a:alpha val="43137"/>
                              </a:srgbClr>
                            </a:outerShdw>
                          </a:effectLst>
                        </a:rPr>
                        <a:t>Appeal</a:t>
                      </a:r>
                      <a:r>
                        <a:rPr lang="en-US" sz="2400" b="0" spc="-20" dirty="0">
                          <a:effectLst>
                            <a:outerShdw blurRad="38100" dist="38100" dir="2700000" algn="tl">
                              <a:srgbClr val="000000">
                                <a:alpha val="43137"/>
                              </a:srgbClr>
                            </a:outerShdw>
                          </a:effectLst>
                        </a:rPr>
                        <a:t> </a:t>
                      </a:r>
                      <a:r>
                        <a:rPr lang="en-US" sz="2400" b="0" dirty="0">
                          <a:effectLst>
                            <a:outerShdw blurRad="38100" dist="38100" dir="2700000" algn="tl">
                              <a:srgbClr val="000000">
                                <a:alpha val="43137"/>
                              </a:srgbClr>
                            </a:outerShdw>
                          </a:effectLst>
                        </a:rPr>
                        <a:t>to</a:t>
                      </a:r>
                      <a:endParaRPr lang="en-IN" sz="2400" b="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Mangal" panose="00000400000000000000" pitchFamily="2"/>
                      </a:endParaRPr>
                    </a:p>
                  </a:txBody>
                  <a:tcPr marL="0" marR="0" marT="0" marB="0" anchor="ctr">
                    <a:solidFill>
                      <a:srgbClr val="CB997E"/>
                    </a:solidFill>
                  </a:tcPr>
                </a:tc>
                <a:tc>
                  <a:txBody>
                    <a:bodyPr/>
                    <a:lstStyle/>
                    <a:p>
                      <a:pPr marL="355600" algn="just">
                        <a:lnSpc>
                          <a:spcPts val="1245"/>
                        </a:lnSpc>
                        <a:spcBef>
                          <a:spcPts val="665"/>
                        </a:spcBef>
                        <a:spcAft>
                          <a:spcPts val="0"/>
                        </a:spcAft>
                      </a:pPr>
                      <a:r>
                        <a:rPr lang="en-US" sz="2400" b="0" dirty="0">
                          <a:effectLst>
                            <a:outerShdw blurRad="38100" dist="38100" dir="2700000" algn="tl">
                              <a:srgbClr val="000000">
                                <a:alpha val="43137"/>
                              </a:srgbClr>
                            </a:outerShdw>
                          </a:effectLst>
                        </a:rPr>
                        <a:t>Sections</a:t>
                      </a:r>
                      <a:r>
                        <a:rPr lang="en-US" sz="2400" b="0" spc="-15" dirty="0">
                          <a:effectLst>
                            <a:outerShdw blurRad="38100" dist="38100" dir="2700000" algn="tl">
                              <a:srgbClr val="000000">
                                <a:alpha val="43137"/>
                              </a:srgbClr>
                            </a:outerShdw>
                          </a:effectLst>
                        </a:rPr>
                        <a:t> </a:t>
                      </a:r>
                      <a:r>
                        <a:rPr lang="en-US" sz="2400" b="0" dirty="0">
                          <a:effectLst>
                            <a:outerShdw blurRad="38100" dist="38100" dir="2700000" algn="tl">
                              <a:srgbClr val="000000">
                                <a:alpha val="43137"/>
                              </a:srgbClr>
                            </a:outerShdw>
                          </a:effectLst>
                        </a:rPr>
                        <a:t>of</a:t>
                      </a:r>
                      <a:r>
                        <a:rPr lang="en-US" sz="2400" b="0" spc="-10" dirty="0">
                          <a:effectLst>
                            <a:outerShdw blurRad="38100" dist="38100" dir="2700000" algn="tl">
                              <a:srgbClr val="000000">
                                <a:alpha val="43137"/>
                              </a:srgbClr>
                            </a:outerShdw>
                          </a:effectLst>
                        </a:rPr>
                        <a:t> </a:t>
                      </a:r>
                      <a:r>
                        <a:rPr lang="en-US" sz="2400" b="0" dirty="0">
                          <a:effectLst>
                            <a:outerShdw blurRad="38100" dist="38100" dir="2700000" algn="tl">
                              <a:srgbClr val="000000">
                                <a:alpha val="43137"/>
                              </a:srgbClr>
                            </a:outerShdw>
                          </a:effectLst>
                        </a:rPr>
                        <a:t>Act</a:t>
                      </a:r>
                      <a:endParaRPr lang="en-IN" sz="2400" b="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Mangal" panose="00000400000000000000" pitchFamily="2"/>
                      </a:endParaRPr>
                    </a:p>
                  </a:txBody>
                  <a:tcPr marL="0" marR="0" marT="0" marB="0" anchor="ctr">
                    <a:solidFill>
                      <a:srgbClr val="CB997E"/>
                    </a:solidFill>
                  </a:tcPr>
                </a:tc>
                <a:extLst>
                  <a:ext uri="{0D108BD9-81ED-4DB2-BD59-A6C34878D82A}">
                    <a16:rowId xmlns="" xmlns:a16="http://schemas.microsoft.com/office/drawing/2014/main" val="207191258"/>
                  </a:ext>
                </a:extLst>
              </a:tr>
              <a:tr h="1003747">
                <a:tc>
                  <a:txBody>
                    <a:bodyPr/>
                    <a:lstStyle/>
                    <a:p>
                      <a:pPr marL="284480" marR="277495" algn="just">
                        <a:lnSpc>
                          <a:spcPts val="1330"/>
                        </a:lnSpc>
                        <a:spcBef>
                          <a:spcPts val="65"/>
                        </a:spcBef>
                        <a:spcAft>
                          <a:spcPts val="0"/>
                        </a:spcAft>
                      </a:pPr>
                      <a:r>
                        <a:rPr lang="en-US" sz="2400" b="0" dirty="0">
                          <a:solidFill>
                            <a:srgbClr val="C2794C"/>
                          </a:solidFill>
                          <a:effectLst>
                            <a:outerShdw blurRad="38100" dist="38100" dir="2700000" algn="tl">
                              <a:srgbClr val="000000">
                                <a:alpha val="43137"/>
                              </a:srgbClr>
                            </a:outerShdw>
                          </a:effectLst>
                        </a:rPr>
                        <a:t>1</a:t>
                      </a:r>
                      <a:r>
                        <a:rPr lang="en-US" sz="2400" b="0" baseline="30000" dirty="0">
                          <a:solidFill>
                            <a:srgbClr val="C2794C"/>
                          </a:solidFill>
                          <a:effectLst>
                            <a:outerShdw blurRad="38100" dist="38100" dir="2700000" algn="tl">
                              <a:srgbClr val="000000">
                                <a:alpha val="43137"/>
                              </a:srgbClr>
                            </a:outerShdw>
                          </a:effectLst>
                        </a:rPr>
                        <a:t>st</a:t>
                      </a:r>
                      <a:endParaRPr lang="en-IN" sz="2400" b="0" baseline="30000" dirty="0">
                        <a:solidFill>
                          <a:srgbClr val="C2794C"/>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Mangal" panose="00000400000000000000" pitchFamily="2"/>
                      </a:endParaRPr>
                    </a:p>
                  </a:txBody>
                  <a:tcPr marL="0" marR="0" marT="0" marB="0" anchor="ctr"/>
                </a:tc>
                <a:tc>
                  <a:txBody>
                    <a:bodyPr/>
                    <a:lstStyle/>
                    <a:p>
                      <a:pPr marL="67945" marR="102235" algn="just">
                        <a:lnSpc>
                          <a:spcPts val="1330"/>
                        </a:lnSpc>
                        <a:spcBef>
                          <a:spcPts val="65"/>
                        </a:spcBef>
                        <a:spcAft>
                          <a:spcPts val="0"/>
                        </a:spcAft>
                      </a:pPr>
                      <a:r>
                        <a:rPr lang="en-US" sz="2400" b="0">
                          <a:solidFill>
                            <a:srgbClr val="C2794C"/>
                          </a:solidFill>
                          <a:effectLst>
                            <a:outerShdw blurRad="38100" dist="38100" dir="2700000" algn="tl">
                              <a:srgbClr val="000000">
                                <a:alpha val="43137"/>
                              </a:srgbClr>
                            </a:outerShdw>
                          </a:effectLst>
                        </a:rPr>
                        <a:t> Adjudicating</a:t>
                      </a:r>
                      <a:r>
                        <a:rPr lang="en-US" sz="2400" b="0" spc="-20">
                          <a:solidFill>
                            <a:srgbClr val="C2794C"/>
                          </a:solidFill>
                          <a:effectLst>
                            <a:outerShdw blurRad="38100" dist="38100" dir="2700000" algn="tl">
                              <a:srgbClr val="000000">
                                <a:alpha val="43137"/>
                              </a:srgbClr>
                            </a:outerShdw>
                          </a:effectLst>
                        </a:rPr>
                        <a:t> </a:t>
                      </a:r>
                      <a:r>
                        <a:rPr lang="en-US" sz="2400" b="0">
                          <a:solidFill>
                            <a:srgbClr val="C2794C"/>
                          </a:solidFill>
                          <a:effectLst>
                            <a:outerShdw blurRad="38100" dist="38100" dir="2700000" algn="tl">
                              <a:srgbClr val="000000">
                                <a:alpha val="43137"/>
                              </a:srgbClr>
                            </a:outerShdw>
                          </a:effectLst>
                        </a:rPr>
                        <a:t>Authority</a:t>
                      </a:r>
                      <a:endParaRPr lang="en-IN" sz="2400" b="0">
                        <a:solidFill>
                          <a:srgbClr val="C2794C"/>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Mangal" panose="00000400000000000000" pitchFamily="2"/>
                      </a:endParaRPr>
                    </a:p>
                  </a:txBody>
                  <a:tcPr marL="0" marR="0" marT="0" marB="0" anchor="ctr"/>
                </a:tc>
                <a:tc>
                  <a:txBody>
                    <a:bodyPr/>
                    <a:lstStyle/>
                    <a:p>
                      <a:pPr marL="67945" marR="247015" algn="just">
                        <a:lnSpc>
                          <a:spcPts val="1330"/>
                        </a:lnSpc>
                        <a:spcBef>
                          <a:spcPts val="65"/>
                        </a:spcBef>
                        <a:spcAft>
                          <a:spcPts val="0"/>
                        </a:spcAft>
                      </a:pPr>
                      <a:r>
                        <a:rPr lang="en-US" sz="2400" b="0" dirty="0">
                          <a:solidFill>
                            <a:srgbClr val="C2794C"/>
                          </a:solidFill>
                          <a:effectLst>
                            <a:outerShdw blurRad="38100" dist="38100" dir="2700000" algn="tl">
                              <a:srgbClr val="000000">
                                <a:alpha val="43137"/>
                              </a:srgbClr>
                            </a:outerShdw>
                          </a:effectLst>
                        </a:rPr>
                        <a:t> First</a:t>
                      </a:r>
                      <a:r>
                        <a:rPr lang="en-US" sz="2400" b="0" spc="-5" dirty="0">
                          <a:solidFill>
                            <a:srgbClr val="C2794C"/>
                          </a:solidFill>
                          <a:effectLst>
                            <a:outerShdw blurRad="38100" dist="38100" dir="2700000" algn="tl">
                              <a:srgbClr val="000000">
                                <a:alpha val="43137"/>
                              </a:srgbClr>
                            </a:outerShdw>
                          </a:effectLst>
                        </a:rPr>
                        <a:t> </a:t>
                      </a:r>
                      <a:r>
                        <a:rPr lang="en-US" sz="2400" b="0" dirty="0">
                          <a:solidFill>
                            <a:srgbClr val="C2794C"/>
                          </a:solidFill>
                          <a:effectLst>
                            <a:outerShdw blurRad="38100" dist="38100" dir="2700000" algn="tl">
                              <a:srgbClr val="000000">
                                <a:alpha val="43137"/>
                              </a:srgbClr>
                            </a:outerShdw>
                          </a:effectLst>
                        </a:rPr>
                        <a:t>Appellate</a:t>
                      </a:r>
                      <a:r>
                        <a:rPr lang="en-US" sz="2400" b="0" spc="-10" dirty="0">
                          <a:solidFill>
                            <a:srgbClr val="C2794C"/>
                          </a:solidFill>
                          <a:effectLst>
                            <a:outerShdw blurRad="38100" dist="38100" dir="2700000" algn="tl">
                              <a:srgbClr val="000000">
                                <a:alpha val="43137"/>
                              </a:srgbClr>
                            </a:outerShdw>
                          </a:effectLst>
                        </a:rPr>
                        <a:t> </a:t>
                      </a:r>
                      <a:r>
                        <a:rPr lang="en-US" sz="2400" b="0" dirty="0">
                          <a:solidFill>
                            <a:srgbClr val="C2794C"/>
                          </a:solidFill>
                          <a:effectLst>
                            <a:outerShdw blurRad="38100" dist="38100" dir="2700000" algn="tl">
                              <a:srgbClr val="000000">
                                <a:alpha val="43137"/>
                              </a:srgbClr>
                            </a:outerShdw>
                          </a:effectLst>
                        </a:rPr>
                        <a:t>Authority</a:t>
                      </a:r>
                      <a:endParaRPr lang="en-IN" sz="2400" b="0" dirty="0">
                        <a:solidFill>
                          <a:srgbClr val="C2794C"/>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Mangal" panose="00000400000000000000" pitchFamily="2"/>
                      </a:endParaRPr>
                    </a:p>
                  </a:txBody>
                  <a:tcPr marL="0" marR="0" marT="0" marB="0" anchor="ctr"/>
                </a:tc>
                <a:tc>
                  <a:txBody>
                    <a:bodyPr/>
                    <a:lstStyle/>
                    <a:p>
                      <a:pPr marL="598805" marR="591185" algn="just">
                        <a:lnSpc>
                          <a:spcPts val="1340"/>
                        </a:lnSpc>
                        <a:spcBef>
                          <a:spcPts val="150"/>
                        </a:spcBef>
                        <a:spcAft>
                          <a:spcPts val="0"/>
                        </a:spcAft>
                      </a:pPr>
                      <a:r>
                        <a:rPr lang="en-US" sz="2400" b="0">
                          <a:solidFill>
                            <a:srgbClr val="C2794C"/>
                          </a:solidFill>
                          <a:effectLst>
                            <a:outerShdw blurRad="38100" dist="38100" dir="2700000" algn="tl">
                              <a:srgbClr val="000000">
                                <a:alpha val="43137"/>
                              </a:srgbClr>
                            </a:outerShdw>
                          </a:effectLst>
                        </a:rPr>
                        <a:t>107</a:t>
                      </a:r>
                      <a:endParaRPr lang="en-IN" sz="2400" b="0">
                        <a:solidFill>
                          <a:srgbClr val="C2794C"/>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Mangal" panose="00000400000000000000" pitchFamily="2"/>
                      </a:endParaRPr>
                    </a:p>
                  </a:txBody>
                  <a:tcPr marL="0" marR="0" marT="0" marB="0" anchor="ctr"/>
                </a:tc>
                <a:extLst>
                  <a:ext uri="{0D108BD9-81ED-4DB2-BD59-A6C34878D82A}">
                    <a16:rowId xmlns="" xmlns:a16="http://schemas.microsoft.com/office/drawing/2014/main" val="3574119741"/>
                  </a:ext>
                </a:extLst>
              </a:tr>
              <a:tr h="1003747">
                <a:tc>
                  <a:txBody>
                    <a:bodyPr/>
                    <a:lstStyle/>
                    <a:p>
                      <a:pPr marL="284480" marR="278130" algn="just">
                        <a:lnSpc>
                          <a:spcPts val="1330"/>
                        </a:lnSpc>
                        <a:spcBef>
                          <a:spcPts val="65"/>
                        </a:spcBef>
                        <a:spcAft>
                          <a:spcPts val="0"/>
                        </a:spcAft>
                      </a:pPr>
                      <a:r>
                        <a:rPr lang="en-US" sz="2400" b="0" dirty="0">
                          <a:solidFill>
                            <a:srgbClr val="C2794C"/>
                          </a:solidFill>
                          <a:effectLst>
                            <a:outerShdw blurRad="38100" dist="38100" dir="2700000" algn="tl">
                              <a:srgbClr val="000000">
                                <a:alpha val="43137"/>
                              </a:srgbClr>
                            </a:outerShdw>
                          </a:effectLst>
                        </a:rPr>
                        <a:t>2</a:t>
                      </a:r>
                      <a:r>
                        <a:rPr lang="en-US" sz="2400" b="0" baseline="30000" dirty="0">
                          <a:solidFill>
                            <a:srgbClr val="C2794C"/>
                          </a:solidFill>
                          <a:effectLst>
                            <a:outerShdw blurRad="38100" dist="38100" dir="2700000" algn="tl">
                              <a:srgbClr val="000000">
                                <a:alpha val="43137"/>
                              </a:srgbClr>
                            </a:outerShdw>
                          </a:effectLst>
                        </a:rPr>
                        <a:t>nd</a:t>
                      </a:r>
                      <a:endParaRPr lang="en-IN" sz="2400" b="0" baseline="30000" dirty="0">
                        <a:solidFill>
                          <a:srgbClr val="C2794C"/>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Mangal" panose="00000400000000000000" pitchFamily="2"/>
                      </a:endParaRPr>
                    </a:p>
                  </a:txBody>
                  <a:tcPr marL="0" marR="0" marT="0" marB="0" anchor="ctr"/>
                </a:tc>
                <a:tc>
                  <a:txBody>
                    <a:bodyPr/>
                    <a:lstStyle/>
                    <a:p>
                      <a:pPr marL="67945" marR="62230" algn="just">
                        <a:lnSpc>
                          <a:spcPts val="1330"/>
                        </a:lnSpc>
                        <a:spcBef>
                          <a:spcPts val="65"/>
                        </a:spcBef>
                        <a:spcAft>
                          <a:spcPts val="0"/>
                        </a:spcAft>
                      </a:pPr>
                      <a:r>
                        <a:rPr lang="en-US" sz="2400" b="0">
                          <a:solidFill>
                            <a:srgbClr val="C2794C"/>
                          </a:solidFill>
                          <a:effectLst>
                            <a:outerShdw blurRad="38100" dist="38100" dir="2700000" algn="tl">
                              <a:srgbClr val="000000">
                                <a:alpha val="43137"/>
                              </a:srgbClr>
                            </a:outerShdw>
                          </a:effectLst>
                        </a:rPr>
                        <a:t> First</a:t>
                      </a:r>
                      <a:r>
                        <a:rPr lang="en-US" sz="2400" b="0" spc="-10">
                          <a:solidFill>
                            <a:srgbClr val="C2794C"/>
                          </a:solidFill>
                          <a:effectLst>
                            <a:outerShdw blurRad="38100" dist="38100" dir="2700000" algn="tl">
                              <a:srgbClr val="000000">
                                <a:alpha val="43137"/>
                              </a:srgbClr>
                            </a:outerShdw>
                          </a:effectLst>
                        </a:rPr>
                        <a:t> </a:t>
                      </a:r>
                      <a:r>
                        <a:rPr lang="en-US" sz="2400" b="0">
                          <a:solidFill>
                            <a:srgbClr val="C2794C"/>
                          </a:solidFill>
                          <a:effectLst>
                            <a:outerShdw blurRad="38100" dist="38100" dir="2700000" algn="tl">
                              <a:srgbClr val="000000">
                                <a:alpha val="43137"/>
                              </a:srgbClr>
                            </a:outerShdw>
                          </a:effectLst>
                        </a:rPr>
                        <a:t>Appellate</a:t>
                      </a:r>
                      <a:r>
                        <a:rPr lang="en-US" sz="2400" b="0" spc="-10">
                          <a:solidFill>
                            <a:srgbClr val="C2794C"/>
                          </a:solidFill>
                          <a:effectLst>
                            <a:outerShdw blurRad="38100" dist="38100" dir="2700000" algn="tl">
                              <a:srgbClr val="000000">
                                <a:alpha val="43137"/>
                              </a:srgbClr>
                            </a:outerShdw>
                          </a:effectLst>
                        </a:rPr>
                        <a:t> </a:t>
                      </a:r>
                      <a:r>
                        <a:rPr lang="en-US" sz="2400" b="0">
                          <a:solidFill>
                            <a:srgbClr val="C2794C"/>
                          </a:solidFill>
                          <a:effectLst>
                            <a:outerShdw blurRad="38100" dist="38100" dir="2700000" algn="tl">
                              <a:srgbClr val="000000">
                                <a:alpha val="43137"/>
                              </a:srgbClr>
                            </a:outerShdw>
                          </a:effectLst>
                        </a:rPr>
                        <a:t>Authority</a:t>
                      </a:r>
                      <a:endParaRPr lang="en-IN" sz="2400" b="0">
                        <a:solidFill>
                          <a:srgbClr val="C2794C"/>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Mangal" panose="00000400000000000000" pitchFamily="2"/>
                      </a:endParaRPr>
                    </a:p>
                  </a:txBody>
                  <a:tcPr marL="0" marR="0" marT="0" marB="0" anchor="ctr"/>
                </a:tc>
                <a:tc>
                  <a:txBody>
                    <a:bodyPr/>
                    <a:lstStyle/>
                    <a:p>
                      <a:pPr marL="67945" algn="just">
                        <a:lnSpc>
                          <a:spcPts val="1330"/>
                        </a:lnSpc>
                        <a:spcBef>
                          <a:spcPts val="65"/>
                        </a:spcBef>
                        <a:spcAft>
                          <a:spcPts val="0"/>
                        </a:spcAft>
                      </a:pPr>
                      <a:r>
                        <a:rPr lang="en-US" sz="2400" b="0">
                          <a:solidFill>
                            <a:srgbClr val="C2794C"/>
                          </a:solidFill>
                          <a:effectLst>
                            <a:outerShdw blurRad="38100" dist="38100" dir="2700000" algn="tl">
                              <a:srgbClr val="000000">
                                <a:alpha val="43137"/>
                              </a:srgbClr>
                            </a:outerShdw>
                          </a:effectLst>
                        </a:rPr>
                        <a:t> Appellate</a:t>
                      </a:r>
                      <a:r>
                        <a:rPr lang="en-US" sz="2400" b="0" spc="-5">
                          <a:solidFill>
                            <a:srgbClr val="C2794C"/>
                          </a:solidFill>
                          <a:effectLst>
                            <a:outerShdw blurRad="38100" dist="38100" dir="2700000" algn="tl">
                              <a:srgbClr val="000000">
                                <a:alpha val="43137"/>
                              </a:srgbClr>
                            </a:outerShdw>
                          </a:effectLst>
                        </a:rPr>
                        <a:t> </a:t>
                      </a:r>
                      <a:r>
                        <a:rPr lang="en-US" sz="2400" b="0">
                          <a:solidFill>
                            <a:srgbClr val="C2794C"/>
                          </a:solidFill>
                          <a:effectLst>
                            <a:outerShdw blurRad="38100" dist="38100" dir="2700000" algn="tl">
                              <a:srgbClr val="000000">
                                <a:alpha val="43137"/>
                              </a:srgbClr>
                            </a:outerShdw>
                          </a:effectLst>
                        </a:rPr>
                        <a:t>Tribunal</a:t>
                      </a:r>
                      <a:endParaRPr lang="en-IN" sz="2400" b="0">
                        <a:solidFill>
                          <a:srgbClr val="C2794C"/>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Mangal" panose="00000400000000000000" pitchFamily="2"/>
                      </a:endParaRPr>
                    </a:p>
                  </a:txBody>
                  <a:tcPr marL="0" marR="0" marT="0" marB="0" anchor="ctr"/>
                </a:tc>
                <a:tc>
                  <a:txBody>
                    <a:bodyPr/>
                    <a:lstStyle/>
                    <a:p>
                      <a:pPr marL="425450" algn="just">
                        <a:lnSpc>
                          <a:spcPts val="1340"/>
                        </a:lnSpc>
                        <a:spcBef>
                          <a:spcPts val="150"/>
                        </a:spcBef>
                        <a:spcAft>
                          <a:spcPts val="0"/>
                        </a:spcAft>
                      </a:pPr>
                      <a:r>
                        <a:rPr lang="en-US" sz="2400" b="0">
                          <a:solidFill>
                            <a:srgbClr val="C2794C"/>
                          </a:solidFill>
                          <a:effectLst>
                            <a:outerShdw blurRad="38100" dist="38100" dir="2700000" algn="tl">
                              <a:srgbClr val="000000">
                                <a:alpha val="43137"/>
                              </a:srgbClr>
                            </a:outerShdw>
                          </a:effectLst>
                        </a:rPr>
                        <a:t>109</a:t>
                      </a:r>
                      <a:r>
                        <a:rPr lang="en-US" sz="2400" b="0" spc="-5">
                          <a:solidFill>
                            <a:srgbClr val="C2794C"/>
                          </a:solidFill>
                          <a:effectLst>
                            <a:outerShdw blurRad="38100" dist="38100" dir="2700000" algn="tl">
                              <a:srgbClr val="000000">
                                <a:alpha val="43137"/>
                              </a:srgbClr>
                            </a:outerShdw>
                          </a:effectLst>
                        </a:rPr>
                        <a:t> </a:t>
                      </a:r>
                      <a:r>
                        <a:rPr lang="en-US" sz="2400" b="0">
                          <a:solidFill>
                            <a:srgbClr val="C2794C"/>
                          </a:solidFill>
                          <a:effectLst>
                            <a:outerShdw blurRad="38100" dist="38100" dir="2700000" algn="tl">
                              <a:srgbClr val="000000">
                                <a:alpha val="43137"/>
                              </a:srgbClr>
                            </a:outerShdw>
                          </a:effectLst>
                        </a:rPr>
                        <a:t>and</a:t>
                      </a:r>
                      <a:r>
                        <a:rPr lang="en-US" sz="2400" b="0" spc="-10">
                          <a:solidFill>
                            <a:srgbClr val="C2794C"/>
                          </a:solidFill>
                          <a:effectLst>
                            <a:outerShdw blurRad="38100" dist="38100" dir="2700000" algn="tl">
                              <a:srgbClr val="000000">
                                <a:alpha val="43137"/>
                              </a:srgbClr>
                            </a:outerShdw>
                          </a:effectLst>
                        </a:rPr>
                        <a:t> </a:t>
                      </a:r>
                      <a:r>
                        <a:rPr lang="en-US" sz="2400" b="0">
                          <a:solidFill>
                            <a:srgbClr val="C2794C"/>
                          </a:solidFill>
                          <a:effectLst>
                            <a:outerShdw blurRad="38100" dist="38100" dir="2700000" algn="tl">
                              <a:srgbClr val="000000">
                                <a:alpha val="43137"/>
                              </a:srgbClr>
                            </a:outerShdw>
                          </a:effectLst>
                        </a:rPr>
                        <a:t>110</a:t>
                      </a:r>
                      <a:endParaRPr lang="en-IN" sz="2400" b="0">
                        <a:solidFill>
                          <a:srgbClr val="C2794C"/>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Mangal" panose="00000400000000000000" pitchFamily="2"/>
                      </a:endParaRPr>
                    </a:p>
                  </a:txBody>
                  <a:tcPr marL="0" marR="0" marT="0" marB="0" anchor="ctr"/>
                </a:tc>
                <a:extLst>
                  <a:ext uri="{0D108BD9-81ED-4DB2-BD59-A6C34878D82A}">
                    <a16:rowId xmlns="" xmlns:a16="http://schemas.microsoft.com/office/drawing/2014/main" val="2318364490"/>
                  </a:ext>
                </a:extLst>
              </a:tr>
              <a:tr h="1003747">
                <a:tc>
                  <a:txBody>
                    <a:bodyPr/>
                    <a:lstStyle/>
                    <a:p>
                      <a:pPr marL="284480" marR="278130" algn="just">
                        <a:lnSpc>
                          <a:spcPts val="1330"/>
                        </a:lnSpc>
                        <a:spcBef>
                          <a:spcPts val="65"/>
                        </a:spcBef>
                        <a:spcAft>
                          <a:spcPts val="0"/>
                        </a:spcAft>
                      </a:pPr>
                      <a:r>
                        <a:rPr lang="en-US" sz="2400" b="0" dirty="0">
                          <a:solidFill>
                            <a:srgbClr val="C2794C"/>
                          </a:solidFill>
                          <a:effectLst>
                            <a:outerShdw blurRad="38100" dist="38100" dir="2700000" algn="tl">
                              <a:srgbClr val="000000">
                                <a:alpha val="43137"/>
                              </a:srgbClr>
                            </a:outerShdw>
                          </a:effectLst>
                        </a:rPr>
                        <a:t>3</a:t>
                      </a:r>
                      <a:r>
                        <a:rPr lang="en-US" sz="2400" b="0" baseline="30000" dirty="0">
                          <a:solidFill>
                            <a:srgbClr val="C2794C"/>
                          </a:solidFill>
                          <a:effectLst>
                            <a:outerShdw blurRad="38100" dist="38100" dir="2700000" algn="tl">
                              <a:srgbClr val="000000">
                                <a:alpha val="43137"/>
                              </a:srgbClr>
                            </a:outerShdw>
                          </a:effectLst>
                        </a:rPr>
                        <a:t>rd</a:t>
                      </a:r>
                      <a:endParaRPr lang="en-IN" sz="2400" b="0" baseline="30000" dirty="0">
                        <a:solidFill>
                          <a:srgbClr val="C2794C"/>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Mangal" panose="00000400000000000000" pitchFamily="2"/>
                      </a:endParaRPr>
                    </a:p>
                  </a:txBody>
                  <a:tcPr marL="0" marR="0" marT="0" marB="0" anchor="ctr"/>
                </a:tc>
                <a:tc>
                  <a:txBody>
                    <a:bodyPr/>
                    <a:lstStyle/>
                    <a:p>
                      <a:pPr marL="67945" algn="just">
                        <a:lnSpc>
                          <a:spcPts val="1330"/>
                        </a:lnSpc>
                        <a:spcBef>
                          <a:spcPts val="65"/>
                        </a:spcBef>
                        <a:spcAft>
                          <a:spcPts val="0"/>
                        </a:spcAft>
                      </a:pPr>
                      <a:r>
                        <a:rPr lang="en-US" sz="2400" b="0">
                          <a:solidFill>
                            <a:srgbClr val="C2794C"/>
                          </a:solidFill>
                          <a:effectLst>
                            <a:outerShdw blurRad="38100" dist="38100" dir="2700000" algn="tl">
                              <a:srgbClr val="000000">
                                <a:alpha val="43137"/>
                              </a:srgbClr>
                            </a:outerShdw>
                          </a:effectLst>
                        </a:rPr>
                        <a:t> Appellate</a:t>
                      </a:r>
                      <a:r>
                        <a:rPr lang="en-US" sz="2400" b="0" spc="-15">
                          <a:solidFill>
                            <a:srgbClr val="C2794C"/>
                          </a:solidFill>
                          <a:effectLst>
                            <a:outerShdw blurRad="38100" dist="38100" dir="2700000" algn="tl">
                              <a:srgbClr val="000000">
                                <a:alpha val="43137"/>
                              </a:srgbClr>
                            </a:outerShdw>
                          </a:effectLst>
                        </a:rPr>
                        <a:t> </a:t>
                      </a:r>
                      <a:r>
                        <a:rPr lang="en-US" sz="2400" b="0">
                          <a:solidFill>
                            <a:srgbClr val="C2794C"/>
                          </a:solidFill>
                          <a:effectLst>
                            <a:outerShdw blurRad="38100" dist="38100" dir="2700000" algn="tl">
                              <a:srgbClr val="000000">
                                <a:alpha val="43137"/>
                              </a:srgbClr>
                            </a:outerShdw>
                          </a:effectLst>
                        </a:rPr>
                        <a:t>Tribunal</a:t>
                      </a:r>
                      <a:endParaRPr lang="en-IN" sz="2400" b="0">
                        <a:solidFill>
                          <a:srgbClr val="C2794C"/>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Mangal" panose="00000400000000000000" pitchFamily="2"/>
                      </a:endParaRPr>
                    </a:p>
                  </a:txBody>
                  <a:tcPr marL="0" marR="0" marT="0" marB="0" anchor="ctr"/>
                </a:tc>
                <a:tc>
                  <a:txBody>
                    <a:bodyPr/>
                    <a:lstStyle/>
                    <a:p>
                      <a:pPr marL="67945" marR="629285" algn="just">
                        <a:lnSpc>
                          <a:spcPts val="1330"/>
                        </a:lnSpc>
                        <a:spcBef>
                          <a:spcPts val="65"/>
                        </a:spcBef>
                        <a:spcAft>
                          <a:spcPts val="0"/>
                        </a:spcAft>
                      </a:pPr>
                      <a:r>
                        <a:rPr lang="en-US" sz="2400" b="0">
                          <a:solidFill>
                            <a:srgbClr val="C2794C"/>
                          </a:solidFill>
                          <a:effectLst>
                            <a:outerShdw blurRad="38100" dist="38100" dir="2700000" algn="tl">
                              <a:srgbClr val="000000">
                                <a:alpha val="43137"/>
                              </a:srgbClr>
                            </a:outerShdw>
                          </a:effectLst>
                        </a:rPr>
                        <a:t> High</a:t>
                      </a:r>
                      <a:r>
                        <a:rPr lang="en-US" sz="2400" b="0" spc="-5">
                          <a:solidFill>
                            <a:srgbClr val="C2794C"/>
                          </a:solidFill>
                          <a:effectLst>
                            <a:outerShdw blurRad="38100" dist="38100" dir="2700000" algn="tl">
                              <a:srgbClr val="000000">
                                <a:alpha val="43137"/>
                              </a:srgbClr>
                            </a:outerShdw>
                          </a:effectLst>
                        </a:rPr>
                        <a:t> </a:t>
                      </a:r>
                      <a:r>
                        <a:rPr lang="en-US" sz="2400" b="0">
                          <a:solidFill>
                            <a:srgbClr val="C2794C"/>
                          </a:solidFill>
                          <a:effectLst>
                            <a:outerShdw blurRad="38100" dist="38100" dir="2700000" algn="tl">
                              <a:srgbClr val="000000">
                                <a:alpha val="43137"/>
                              </a:srgbClr>
                            </a:outerShdw>
                          </a:effectLst>
                        </a:rPr>
                        <a:t>Court</a:t>
                      </a:r>
                      <a:endParaRPr lang="en-IN" sz="2400" b="0">
                        <a:solidFill>
                          <a:srgbClr val="C2794C"/>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Mangal" panose="00000400000000000000" pitchFamily="2"/>
                      </a:endParaRPr>
                    </a:p>
                  </a:txBody>
                  <a:tcPr marL="0" marR="0" marT="0" marB="0" anchor="ctr"/>
                </a:tc>
                <a:tc>
                  <a:txBody>
                    <a:bodyPr/>
                    <a:lstStyle/>
                    <a:p>
                      <a:pPr marL="425450" algn="just">
                        <a:lnSpc>
                          <a:spcPts val="1340"/>
                        </a:lnSpc>
                        <a:spcBef>
                          <a:spcPts val="150"/>
                        </a:spcBef>
                        <a:spcAft>
                          <a:spcPts val="0"/>
                        </a:spcAft>
                      </a:pPr>
                      <a:r>
                        <a:rPr lang="en-US" sz="2400" b="0">
                          <a:solidFill>
                            <a:srgbClr val="C2794C"/>
                          </a:solidFill>
                          <a:effectLst>
                            <a:outerShdw blurRad="38100" dist="38100" dir="2700000" algn="tl">
                              <a:srgbClr val="000000">
                                <a:alpha val="43137"/>
                              </a:srgbClr>
                            </a:outerShdw>
                          </a:effectLst>
                        </a:rPr>
                        <a:t>111</a:t>
                      </a:r>
                      <a:r>
                        <a:rPr lang="en-US" sz="2400" b="0" spc="-5">
                          <a:solidFill>
                            <a:srgbClr val="C2794C"/>
                          </a:solidFill>
                          <a:effectLst>
                            <a:outerShdw blurRad="38100" dist="38100" dir="2700000" algn="tl">
                              <a:srgbClr val="000000">
                                <a:alpha val="43137"/>
                              </a:srgbClr>
                            </a:outerShdw>
                          </a:effectLst>
                        </a:rPr>
                        <a:t> </a:t>
                      </a:r>
                      <a:r>
                        <a:rPr lang="en-US" sz="2400" b="0">
                          <a:solidFill>
                            <a:srgbClr val="C2794C"/>
                          </a:solidFill>
                          <a:effectLst>
                            <a:outerShdw blurRad="38100" dist="38100" dir="2700000" algn="tl">
                              <a:srgbClr val="000000">
                                <a:alpha val="43137"/>
                              </a:srgbClr>
                            </a:outerShdw>
                          </a:effectLst>
                        </a:rPr>
                        <a:t>and</a:t>
                      </a:r>
                      <a:r>
                        <a:rPr lang="en-US" sz="2400" b="0" spc="-10">
                          <a:solidFill>
                            <a:srgbClr val="C2794C"/>
                          </a:solidFill>
                          <a:effectLst>
                            <a:outerShdw blurRad="38100" dist="38100" dir="2700000" algn="tl">
                              <a:srgbClr val="000000">
                                <a:alpha val="43137"/>
                              </a:srgbClr>
                            </a:outerShdw>
                          </a:effectLst>
                        </a:rPr>
                        <a:t> </a:t>
                      </a:r>
                      <a:r>
                        <a:rPr lang="en-US" sz="2400" b="0">
                          <a:solidFill>
                            <a:srgbClr val="C2794C"/>
                          </a:solidFill>
                          <a:effectLst>
                            <a:outerShdw blurRad="38100" dist="38100" dir="2700000" algn="tl">
                              <a:srgbClr val="000000">
                                <a:alpha val="43137"/>
                              </a:srgbClr>
                            </a:outerShdw>
                          </a:effectLst>
                        </a:rPr>
                        <a:t>116</a:t>
                      </a:r>
                      <a:endParaRPr lang="en-IN" sz="2400" b="0">
                        <a:solidFill>
                          <a:srgbClr val="C2794C"/>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Mangal" panose="00000400000000000000" pitchFamily="2"/>
                      </a:endParaRPr>
                    </a:p>
                  </a:txBody>
                  <a:tcPr marL="0" marR="0" marT="0" marB="0" anchor="ctr"/>
                </a:tc>
                <a:extLst>
                  <a:ext uri="{0D108BD9-81ED-4DB2-BD59-A6C34878D82A}">
                    <a16:rowId xmlns="" xmlns:a16="http://schemas.microsoft.com/office/drawing/2014/main" val="4181016778"/>
                  </a:ext>
                </a:extLst>
              </a:tr>
              <a:tr h="1003747">
                <a:tc>
                  <a:txBody>
                    <a:bodyPr/>
                    <a:lstStyle/>
                    <a:p>
                      <a:pPr marL="284480" marR="276860" algn="just">
                        <a:lnSpc>
                          <a:spcPts val="1320"/>
                        </a:lnSpc>
                        <a:spcBef>
                          <a:spcPts val="80"/>
                        </a:spcBef>
                        <a:spcAft>
                          <a:spcPts val="0"/>
                        </a:spcAft>
                      </a:pPr>
                      <a:r>
                        <a:rPr lang="en-US" sz="2400" b="0" dirty="0">
                          <a:solidFill>
                            <a:srgbClr val="C2794C"/>
                          </a:solidFill>
                          <a:effectLst>
                            <a:outerShdw blurRad="38100" dist="38100" dir="2700000" algn="tl">
                              <a:srgbClr val="000000">
                                <a:alpha val="43137"/>
                              </a:srgbClr>
                            </a:outerShdw>
                          </a:effectLst>
                        </a:rPr>
                        <a:t>4</a:t>
                      </a:r>
                      <a:r>
                        <a:rPr lang="en-US" sz="2400" b="0" baseline="30000" dirty="0">
                          <a:solidFill>
                            <a:srgbClr val="C2794C"/>
                          </a:solidFill>
                          <a:effectLst>
                            <a:outerShdw blurRad="38100" dist="38100" dir="2700000" algn="tl">
                              <a:srgbClr val="000000">
                                <a:alpha val="43137"/>
                              </a:srgbClr>
                            </a:outerShdw>
                          </a:effectLst>
                        </a:rPr>
                        <a:t>th</a:t>
                      </a:r>
                      <a:endParaRPr lang="en-IN" sz="2400" b="0" baseline="30000" dirty="0">
                        <a:solidFill>
                          <a:srgbClr val="C2794C"/>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Mangal" panose="00000400000000000000" pitchFamily="2"/>
                      </a:endParaRPr>
                    </a:p>
                  </a:txBody>
                  <a:tcPr marL="0" marR="0" marT="0" marB="0" anchor="ctr"/>
                </a:tc>
                <a:tc>
                  <a:txBody>
                    <a:bodyPr/>
                    <a:lstStyle/>
                    <a:p>
                      <a:pPr marL="67945" algn="just">
                        <a:lnSpc>
                          <a:spcPts val="1320"/>
                        </a:lnSpc>
                        <a:spcBef>
                          <a:spcPts val="80"/>
                        </a:spcBef>
                        <a:spcAft>
                          <a:spcPts val="0"/>
                        </a:spcAft>
                      </a:pPr>
                      <a:r>
                        <a:rPr lang="en-US" sz="2400" b="0">
                          <a:solidFill>
                            <a:srgbClr val="C2794C"/>
                          </a:solidFill>
                          <a:effectLst>
                            <a:outerShdw blurRad="38100" dist="38100" dir="2700000" algn="tl">
                              <a:srgbClr val="000000">
                                <a:alpha val="43137"/>
                              </a:srgbClr>
                            </a:outerShdw>
                          </a:effectLst>
                        </a:rPr>
                        <a:t> High</a:t>
                      </a:r>
                      <a:r>
                        <a:rPr lang="en-US" sz="2400" b="0" spc="-10">
                          <a:solidFill>
                            <a:srgbClr val="C2794C"/>
                          </a:solidFill>
                          <a:effectLst>
                            <a:outerShdw blurRad="38100" dist="38100" dir="2700000" algn="tl">
                              <a:srgbClr val="000000">
                                <a:alpha val="43137"/>
                              </a:srgbClr>
                            </a:outerShdw>
                          </a:effectLst>
                        </a:rPr>
                        <a:t> </a:t>
                      </a:r>
                      <a:r>
                        <a:rPr lang="en-US" sz="2400" b="0">
                          <a:solidFill>
                            <a:srgbClr val="C2794C"/>
                          </a:solidFill>
                          <a:effectLst>
                            <a:outerShdw blurRad="38100" dist="38100" dir="2700000" algn="tl">
                              <a:srgbClr val="000000">
                                <a:alpha val="43137"/>
                              </a:srgbClr>
                            </a:outerShdw>
                          </a:effectLst>
                        </a:rPr>
                        <a:t>Court</a:t>
                      </a:r>
                      <a:endParaRPr lang="en-IN" sz="2400" b="0">
                        <a:solidFill>
                          <a:srgbClr val="C2794C"/>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Mangal" panose="00000400000000000000" pitchFamily="2"/>
                      </a:endParaRPr>
                    </a:p>
                  </a:txBody>
                  <a:tcPr marL="0" marR="0" marT="0" marB="0" anchor="ctr"/>
                </a:tc>
                <a:tc>
                  <a:txBody>
                    <a:bodyPr/>
                    <a:lstStyle/>
                    <a:p>
                      <a:pPr marL="67945" marR="294005" algn="just">
                        <a:lnSpc>
                          <a:spcPts val="1320"/>
                        </a:lnSpc>
                        <a:spcBef>
                          <a:spcPts val="80"/>
                        </a:spcBef>
                        <a:spcAft>
                          <a:spcPts val="0"/>
                        </a:spcAft>
                      </a:pPr>
                      <a:r>
                        <a:rPr lang="en-US" sz="2400" b="0">
                          <a:solidFill>
                            <a:srgbClr val="C2794C"/>
                          </a:solidFill>
                          <a:effectLst>
                            <a:outerShdw blurRad="38100" dist="38100" dir="2700000" algn="tl">
                              <a:srgbClr val="000000">
                                <a:alpha val="43137"/>
                              </a:srgbClr>
                            </a:outerShdw>
                          </a:effectLst>
                        </a:rPr>
                        <a:t> Supreme</a:t>
                      </a:r>
                      <a:r>
                        <a:rPr lang="en-US" sz="2400" b="0" spc="-10">
                          <a:solidFill>
                            <a:srgbClr val="C2794C"/>
                          </a:solidFill>
                          <a:effectLst>
                            <a:outerShdw blurRad="38100" dist="38100" dir="2700000" algn="tl">
                              <a:srgbClr val="000000">
                                <a:alpha val="43137"/>
                              </a:srgbClr>
                            </a:outerShdw>
                          </a:effectLst>
                        </a:rPr>
                        <a:t> </a:t>
                      </a:r>
                      <a:r>
                        <a:rPr lang="en-US" sz="2400" b="0">
                          <a:solidFill>
                            <a:srgbClr val="C2794C"/>
                          </a:solidFill>
                          <a:effectLst>
                            <a:outerShdw blurRad="38100" dist="38100" dir="2700000" algn="tl">
                              <a:srgbClr val="000000">
                                <a:alpha val="43137"/>
                              </a:srgbClr>
                            </a:outerShdw>
                          </a:effectLst>
                        </a:rPr>
                        <a:t>Court</a:t>
                      </a:r>
                      <a:endParaRPr lang="en-IN" sz="2400" b="0">
                        <a:solidFill>
                          <a:srgbClr val="C2794C"/>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Mangal" panose="00000400000000000000" pitchFamily="2"/>
                      </a:endParaRPr>
                    </a:p>
                  </a:txBody>
                  <a:tcPr marL="0" marR="0" marT="0" marB="0" anchor="ctr"/>
                </a:tc>
                <a:tc>
                  <a:txBody>
                    <a:bodyPr/>
                    <a:lstStyle/>
                    <a:p>
                      <a:pPr marL="425450" algn="just">
                        <a:lnSpc>
                          <a:spcPts val="1340"/>
                        </a:lnSpc>
                        <a:spcBef>
                          <a:spcPts val="150"/>
                        </a:spcBef>
                        <a:spcAft>
                          <a:spcPts val="0"/>
                        </a:spcAft>
                      </a:pPr>
                      <a:r>
                        <a:rPr lang="en-US" sz="2400" b="0" dirty="0">
                          <a:solidFill>
                            <a:srgbClr val="C2794C"/>
                          </a:solidFill>
                          <a:effectLst>
                            <a:outerShdw blurRad="38100" dist="38100" dir="2700000" algn="tl">
                              <a:srgbClr val="000000">
                                <a:alpha val="43137"/>
                              </a:srgbClr>
                            </a:outerShdw>
                          </a:effectLst>
                        </a:rPr>
                        <a:t>117</a:t>
                      </a:r>
                      <a:r>
                        <a:rPr lang="en-US" sz="2400" b="0" spc="-5" dirty="0">
                          <a:solidFill>
                            <a:srgbClr val="C2794C"/>
                          </a:solidFill>
                          <a:effectLst>
                            <a:outerShdw blurRad="38100" dist="38100" dir="2700000" algn="tl">
                              <a:srgbClr val="000000">
                                <a:alpha val="43137"/>
                              </a:srgbClr>
                            </a:outerShdw>
                          </a:effectLst>
                        </a:rPr>
                        <a:t> </a:t>
                      </a:r>
                      <a:r>
                        <a:rPr lang="en-US" sz="2400" b="0" dirty="0">
                          <a:solidFill>
                            <a:srgbClr val="C2794C"/>
                          </a:solidFill>
                          <a:effectLst>
                            <a:outerShdw blurRad="38100" dist="38100" dir="2700000" algn="tl">
                              <a:srgbClr val="000000">
                                <a:alpha val="43137"/>
                              </a:srgbClr>
                            </a:outerShdw>
                          </a:effectLst>
                        </a:rPr>
                        <a:t>and</a:t>
                      </a:r>
                      <a:r>
                        <a:rPr lang="en-US" sz="2400" b="0" spc="-10" dirty="0">
                          <a:solidFill>
                            <a:srgbClr val="C2794C"/>
                          </a:solidFill>
                          <a:effectLst>
                            <a:outerShdw blurRad="38100" dist="38100" dir="2700000" algn="tl">
                              <a:srgbClr val="000000">
                                <a:alpha val="43137"/>
                              </a:srgbClr>
                            </a:outerShdw>
                          </a:effectLst>
                        </a:rPr>
                        <a:t> </a:t>
                      </a:r>
                      <a:r>
                        <a:rPr lang="en-US" sz="2400" b="0" dirty="0">
                          <a:solidFill>
                            <a:srgbClr val="C2794C"/>
                          </a:solidFill>
                          <a:effectLst>
                            <a:outerShdw blurRad="38100" dist="38100" dir="2700000" algn="tl">
                              <a:srgbClr val="000000">
                                <a:alpha val="43137"/>
                              </a:srgbClr>
                            </a:outerShdw>
                          </a:effectLst>
                        </a:rPr>
                        <a:t>118</a:t>
                      </a:r>
                      <a:endParaRPr lang="en-IN" sz="2400" b="0" dirty="0">
                        <a:solidFill>
                          <a:srgbClr val="C2794C"/>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Mangal" panose="00000400000000000000" pitchFamily="2"/>
                      </a:endParaRPr>
                    </a:p>
                  </a:txBody>
                  <a:tcPr marL="0" marR="0" marT="0" marB="0" anchor="ctr"/>
                </a:tc>
                <a:extLst>
                  <a:ext uri="{0D108BD9-81ED-4DB2-BD59-A6C34878D82A}">
                    <a16:rowId xmlns="" xmlns:a16="http://schemas.microsoft.com/office/drawing/2014/main" val="3552694396"/>
                  </a:ext>
                </a:extLst>
              </a:tr>
            </a:tbl>
          </a:graphicData>
        </a:graphic>
      </p:graphicFrame>
      <p:pic>
        <p:nvPicPr>
          <p:cNvPr id="8" name="Picture 7">
            <a:extLst>
              <a:ext uri="{FF2B5EF4-FFF2-40B4-BE49-F238E27FC236}">
                <a16:creationId xmlns="" xmlns:a16="http://schemas.microsoft.com/office/drawing/2014/main" id="{4C9CDC19-00BA-4E7B-A103-B9D07A076ED8}"/>
              </a:ext>
            </a:extLst>
          </p:cNvPr>
          <p:cNvPicPr>
            <a:picLocks noChangeAspect="1"/>
          </p:cNvPicPr>
          <p:nvPr/>
        </p:nvPicPr>
        <p:blipFill>
          <a:blip r:embed="rId4">
            <a:extLst>
              <a:ext uri="{BEBA8EAE-BF5A-486C-A8C5-ECC9F3942E4B}">
                <a14:imgProps xmlns="" xmlns:a14="http://schemas.microsoft.com/office/drawing/2010/main">
                  <a14:imgLayer r:embed="rId5">
                    <a14:imgEffect>
                      <a14:sharpenSoften amount="100000"/>
                    </a14:imgEffect>
                  </a14:imgLayer>
                </a14:imgProps>
              </a:ext>
            </a:extLst>
          </a:blip>
          <a:stretch>
            <a:fillRect/>
          </a:stretch>
        </p:blipFill>
        <p:spPr>
          <a:xfrm>
            <a:off x="15870117" y="172889"/>
            <a:ext cx="1856228" cy="1846659"/>
          </a:xfrm>
          <a:prstGeom prst="rect">
            <a:avLst/>
          </a:prstGeom>
        </p:spPr>
      </p:pic>
    </p:spTree>
    <p:extLst>
      <p:ext uri="{BB962C8B-B14F-4D97-AF65-F5344CB8AC3E}">
        <p14:creationId xmlns="" xmlns:p14="http://schemas.microsoft.com/office/powerpoint/2010/main" val="1944123054"/>
      </p:ext>
    </p:extLst>
  </p:cSld>
  <p:clrMapOvr>
    <a:masterClrMapping/>
  </p:clrMapOvr>
  <mc:AlternateContent xmlns:mc="http://schemas.openxmlformats.org/markup-compatibility/2006">
    <mc:Choice xmlns="" xmlns:p14="http://schemas.microsoft.com/office/powerpoint/2010/main" Requires="p14">
      <p:transition spd="slow" p14:dur="1250" advClick="0">
        <p14:reveal/>
      </p:transition>
    </mc:Choice>
    <mc:Fallback>
      <p:transition spd="slow" advClick="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8F5ED"/>
        </a:solidFill>
        <a:effectLst/>
      </p:bgPr>
    </p:bg>
    <p:spTree>
      <p:nvGrpSpPr>
        <p:cNvPr id="1" name=""/>
        <p:cNvGrpSpPr/>
        <p:nvPr/>
      </p:nvGrpSpPr>
      <p:grpSpPr>
        <a:xfrm>
          <a:off x="0" y="0"/>
          <a:ext cx="0" cy="0"/>
          <a:chOff x="0" y="0"/>
          <a:chExt cx="0" cy="0"/>
        </a:xfrm>
      </p:grpSpPr>
      <p:grpSp>
        <p:nvGrpSpPr>
          <p:cNvPr id="2" name="Group 2"/>
          <p:cNvGrpSpPr/>
          <p:nvPr/>
        </p:nvGrpSpPr>
        <p:grpSpPr>
          <a:xfrm rot="-10800000">
            <a:off x="0" y="0"/>
            <a:ext cx="2011924" cy="10287000"/>
            <a:chOff x="0" y="0"/>
            <a:chExt cx="529889" cy="2709333"/>
          </a:xfrm>
          <a:solidFill>
            <a:srgbClr val="6B705C"/>
          </a:solidFill>
        </p:grpSpPr>
        <p:sp>
          <p:nvSpPr>
            <p:cNvPr id="3" name="Freeform 3"/>
            <p:cNvSpPr/>
            <p:nvPr/>
          </p:nvSpPr>
          <p:spPr>
            <a:xfrm>
              <a:off x="0" y="0"/>
              <a:ext cx="529889" cy="2709333"/>
            </a:xfrm>
            <a:custGeom>
              <a:avLst/>
              <a:gdLst/>
              <a:ahLst/>
              <a:cxnLst/>
              <a:rect l="l" t="t" r="r" b="b"/>
              <a:pathLst>
                <a:path w="529889" h="2709333">
                  <a:moveTo>
                    <a:pt x="0" y="0"/>
                  </a:moveTo>
                  <a:lnTo>
                    <a:pt x="529889" y="0"/>
                  </a:lnTo>
                  <a:lnTo>
                    <a:pt x="529889" y="2709333"/>
                  </a:lnTo>
                  <a:lnTo>
                    <a:pt x="0" y="2709333"/>
                  </a:lnTo>
                  <a:close/>
                </a:path>
              </a:pathLst>
            </a:custGeom>
            <a:grpFill/>
          </p:spPr>
        </p:sp>
        <p:sp>
          <p:nvSpPr>
            <p:cNvPr id="4" name="TextBox 4"/>
            <p:cNvSpPr txBox="1"/>
            <p:nvPr/>
          </p:nvSpPr>
          <p:spPr>
            <a:xfrm>
              <a:off x="0" y="-38100"/>
              <a:ext cx="529889" cy="2747433"/>
            </a:xfrm>
            <a:prstGeom prst="rect">
              <a:avLst/>
            </a:prstGeom>
            <a:grpFill/>
          </p:spPr>
          <p:txBody>
            <a:bodyPr lIns="50800" tIns="50800" rIns="50800" bIns="50800" rtlCol="0" anchor="ctr"/>
            <a:lstStyle/>
            <a:p>
              <a:pPr algn="ctr">
                <a:lnSpc>
                  <a:spcPts val="2800"/>
                </a:lnSpc>
              </a:pPr>
              <a:endParaRPr/>
            </a:p>
          </p:txBody>
        </p:sp>
      </p:grpSp>
      <p:sp>
        <p:nvSpPr>
          <p:cNvPr id="5" name="TextBox 5"/>
          <p:cNvSpPr txBox="1"/>
          <p:nvPr/>
        </p:nvSpPr>
        <p:spPr>
          <a:xfrm>
            <a:off x="2979427" y="790575"/>
            <a:ext cx="12368434" cy="1846659"/>
          </a:xfrm>
          <a:prstGeom prst="rect">
            <a:avLst/>
          </a:prstGeom>
        </p:spPr>
        <p:txBody>
          <a:bodyPr lIns="0" tIns="0" rIns="0" bIns="0" rtlCol="0" anchor="t">
            <a:spAutoFit/>
          </a:bodyPr>
          <a:lstStyle/>
          <a:p>
            <a:pPr>
              <a:lnSpc>
                <a:spcPts val="16800"/>
              </a:lnSpc>
            </a:pPr>
            <a:r>
              <a:rPr lang="en-US" sz="6000" b="1" dirty="0">
                <a:solidFill>
                  <a:srgbClr val="6B705C"/>
                </a:solidFill>
                <a:effectLst>
                  <a:outerShdw blurRad="38100" dist="38100" dir="2700000" algn="tl">
                    <a:srgbClr val="000000">
                      <a:alpha val="43137"/>
                    </a:srgbClr>
                  </a:outerShdw>
                </a:effectLst>
                <a:latin typeface="TAN Mon Cheri"/>
                <a:ea typeface="TAN Mon Cheri"/>
                <a:cs typeface="TAN Mon Cheri"/>
                <a:sym typeface="TAN Mon Cheri"/>
              </a:rPr>
              <a:t>Appellate Authority</a:t>
            </a:r>
          </a:p>
        </p:txBody>
      </p:sp>
      <p:sp>
        <p:nvSpPr>
          <p:cNvPr id="8" name="TextBox 8"/>
          <p:cNvSpPr txBox="1"/>
          <p:nvPr/>
        </p:nvSpPr>
        <p:spPr>
          <a:xfrm>
            <a:off x="2979427" y="4762500"/>
            <a:ext cx="14734638" cy="4370427"/>
          </a:xfrm>
          <a:prstGeom prst="rect">
            <a:avLst/>
          </a:prstGeom>
        </p:spPr>
        <p:txBody>
          <a:bodyPr lIns="0" tIns="0" rIns="0" bIns="0" rtlCol="0" anchor="t">
            <a:spAutoFit/>
          </a:bodyPr>
          <a:lstStyle/>
          <a:p>
            <a:pPr marL="457200" indent="-457200" algn="just">
              <a:lnSpc>
                <a:spcPct val="150000"/>
              </a:lnSpc>
              <a:buFont typeface="Arial" panose="020B0604020202020204" pitchFamily="34" charset="0"/>
              <a:buChar char="•"/>
            </a:pPr>
            <a:r>
              <a:rPr lang="en-US" sz="3200" dirty="0">
                <a:solidFill>
                  <a:srgbClr val="6B705C"/>
                </a:solidFill>
                <a:latin typeface="Garet 2"/>
                <a:ea typeface="Garet 2"/>
                <a:cs typeface="Garet 2"/>
                <a:sym typeface="Garet 2"/>
              </a:rPr>
              <a:t>If an officer under CGST has passed an order, any appeal/review/ revision/rectification against the order will lie only with the officers of CGST. </a:t>
            </a:r>
          </a:p>
          <a:p>
            <a:pPr marL="457200" indent="-457200" algn="just">
              <a:lnSpc>
                <a:spcPct val="150000"/>
              </a:lnSpc>
              <a:buFont typeface="Arial" panose="020B0604020202020204" pitchFamily="34" charset="0"/>
              <a:buChar char="•"/>
            </a:pPr>
            <a:r>
              <a:rPr lang="en-US" sz="3200" dirty="0">
                <a:solidFill>
                  <a:srgbClr val="6B705C"/>
                </a:solidFill>
                <a:latin typeface="Garet 2"/>
                <a:ea typeface="Garet 2"/>
                <a:cs typeface="Garet 2"/>
                <a:sym typeface="Garet 2"/>
              </a:rPr>
              <a:t>Similarly, for SGST, for any order passed by the SGST officer the appeal/review/revision/rectification will lie with the proper officer of SGST only.</a:t>
            </a:r>
          </a:p>
        </p:txBody>
      </p:sp>
      <p:sp>
        <p:nvSpPr>
          <p:cNvPr id="9" name="Freeform 9"/>
          <p:cNvSpPr/>
          <p:nvPr/>
        </p:nvSpPr>
        <p:spPr>
          <a:xfrm>
            <a:off x="1399597" y="3957769"/>
            <a:ext cx="1224653" cy="1224653"/>
          </a:xfrm>
          <a:custGeom>
            <a:avLst/>
            <a:gdLst/>
            <a:ahLst/>
            <a:cxnLst/>
            <a:rect l="l" t="t" r="r" b="b"/>
            <a:pathLst>
              <a:path w="1224653" h="1224653">
                <a:moveTo>
                  <a:pt x="0" y="0"/>
                </a:moveTo>
                <a:lnTo>
                  <a:pt x="1224653" y="0"/>
                </a:lnTo>
                <a:lnTo>
                  <a:pt x="1224653" y="1224653"/>
                </a:lnTo>
                <a:lnTo>
                  <a:pt x="0" y="1224653"/>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pic>
        <p:nvPicPr>
          <p:cNvPr id="10" name="Picture 9">
            <a:extLst>
              <a:ext uri="{FF2B5EF4-FFF2-40B4-BE49-F238E27FC236}">
                <a16:creationId xmlns="" xmlns:a16="http://schemas.microsoft.com/office/drawing/2014/main" id="{E5F52DAE-77B4-4441-AEC1-CD3A7B385B81}"/>
              </a:ext>
            </a:extLst>
          </p:cNvPr>
          <p:cNvPicPr>
            <a:picLocks noChangeAspect="1"/>
          </p:cNvPicPr>
          <p:nvPr/>
        </p:nvPicPr>
        <p:blipFill>
          <a:blip r:embed="rId4">
            <a:extLst>
              <a:ext uri="{BEBA8EAE-BF5A-486C-A8C5-ECC9F3942E4B}">
                <a14:imgProps xmlns="" xmlns:a14="http://schemas.microsoft.com/office/drawing/2010/main">
                  <a14:imgLayer r:embed="rId5">
                    <a14:imgEffect>
                      <a14:sharpenSoften amount="100000"/>
                    </a14:imgEffect>
                  </a14:imgLayer>
                </a14:imgProps>
              </a:ext>
            </a:extLst>
          </a:blip>
          <a:stretch>
            <a:fillRect/>
          </a:stretch>
        </p:blipFill>
        <p:spPr>
          <a:xfrm>
            <a:off x="15870117" y="172889"/>
            <a:ext cx="1856228" cy="1846659"/>
          </a:xfrm>
          <a:prstGeom prst="rect">
            <a:avLst/>
          </a:prstGeom>
        </p:spPr>
      </p:pic>
    </p:spTree>
    <p:extLst>
      <p:ext uri="{BB962C8B-B14F-4D97-AF65-F5344CB8AC3E}">
        <p14:creationId xmlns="" xmlns:p14="http://schemas.microsoft.com/office/powerpoint/2010/main" val="69942896"/>
      </p:ext>
    </p:extLst>
  </p:cSld>
  <p:clrMapOvr>
    <a:masterClrMapping/>
  </p:clrMapOvr>
  <mc:AlternateContent xmlns:mc="http://schemas.openxmlformats.org/markup-compatibility/2006">
    <mc:Choice xmlns="" xmlns:p14="http://schemas.microsoft.com/office/powerpoint/2010/main" Requires="p14">
      <p:transition spd="slow" p14:dur="1250" advClick="0">
        <p14:reveal/>
      </p:transition>
    </mc:Choice>
    <mc:Fallback>
      <p:transition spd="slow" advClick="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8F5ED"/>
        </a:solidFill>
        <a:effectLst/>
      </p:bgPr>
    </p:bg>
    <p:spTree>
      <p:nvGrpSpPr>
        <p:cNvPr id="1" name=""/>
        <p:cNvGrpSpPr/>
        <p:nvPr/>
      </p:nvGrpSpPr>
      <p:grpSpPr>
        <a:xfrm>
          <a:off x="0" y="0"/>
          <a:ext cx="0" cy="0"/>
          <a:chOff x="0" y="0"/>
          <a:chExt cx="0" cy="0"/>
        </a:xfrm>
      </p:grpSpPr>
      <p:grpSp>
        <p:nvGrpSpPr>
          <p:cNvPr id="2" name="Group 2"/>
          <p:cNvGrpSpPr/>
          <p:nvPr/>
        </p:nvGrpSpPr>
        <p:grpSpPr>
          <a:xfrm rot="-10800000">
            <a:off x="15763338" y="0"/>
            <a:ext cx="2501924" cy="10287000"/>
            <a:chOff x="0" y="0"/>
            <a:chExt cx="658943" cy="2709333"/>
          </a:xfrm>
          <a:solidFill>
            <a:srgbClr val="CB997E"/>
          </a:solidFill>
        </p:grpSpPr>
        <p:sp>
          <p:nvSpPr>
            <p:cNvPr id="3" name="Freeform 3"/>
            <p:cNvSpPr/>
            <p:nvPr/>
          </p:nvSpPr>
          <p:spPr>
            <a:xfrm>
              <a:off x="0" y="0"/>
              <a:ext cx="658943" cy="2709333"/>
            </a:xfrm>
            <a:custGeom>
              <a:avLst/>
              <a:gdLst/>
              <a:ahLst/>
              <a:cxnLst/>
              <a:rect l="l" t="t" r="r" b="b"/>
              <a:pathLst>
                <a:path w="658943" h="2709333">
                  <a:moveTo>
                    <a:pt x="0" y="0"/>
                  </a:moveTo>
                  <a:lnTo>
                    <a:pt x="658943" y="0"/>
                  </a:lnTo>
                  <a:lnTo>
                    <a:pt x="658943" y="2709333"/>
                  </a:lnTo>
                  <a:lnTo>
                    <a:pt x="0" y="2709333"/>
                  </a:lnTo>
                  <a:close/>
                </a:path>
              </a:pathLst>
            </a:custGeom>
            <a:grpFill/>
          </p:spPr>
        </p:sp>
        <p:sp>
          <p:nvSpPr>
            <p:cNvPr id="4" name="TextBox 4"/>
            <p:cNvSpPr txBox="1"/>
            <p:nvPr/>
          </p:nvSpPr>
          <p:spPr>
            <a:xfrm>
              <a:off x="0" y="-38100"/>
              <a:ext cx="658943" cy="2747433"/>
            </a:xfrm>
            <a:prstGeom prst="rect">
              <a:avLst/>
            </a:prstGeom>
            <a:grpFill/>
          </p:spPr>
          <p:txBody>
            <a:bodyPr lIns="50800" tIns="50800" rIns="50800" bIns="50800" rtlCol="0" anchor="ctr"/>
            <a:lstStyle/>
            <a:p>
              <a:pPr algn="ctr">
                <a:lnSpc>
                  <a:spcPts val="2800"/>
                </a:lnSpc>
              </a:pPr>
              <a:endParaRPr/>
            </a:p>
          </p:txBody>
        </p:sp>
      </p:grpSp>
      <p:sp>
        <p:nvSpPr>
          <p:cNvPr id="5" name="TextBox 5"/>
          <p:cNvSpPr txBox="1"/>
          <p:nvPr/>
        </p:nvSpPr>
        <p:spPr>
          <a:xfrm>
            <a:off x="152400" y="593270"/>
            <a:ext cx="16462970" cy="1846659"/>
          </a:xfrm>
          <a:prstGeom prst="rect">
            <a:avLst/>
          </a:prstGeom>
        </p:spPr>
        <p:txBody>
          <a:bodyPr wrap="square" lIns="0" tIns="0" rIns="0" bIns="0" rtlCol="0" anchor="t">
            <a:spAutoFit/>
          </a:bodyPr>
          <a:lstStyle/>
          <a:p>
            <a:pPr>
              <a:lnSpc>
                <a:spcPts val="16800"/>
              </a:lnSpc>
            </a:pPr>
            <a:r>
              <a:rPr lang="en-US" sz="6000" b="1" dirty="0">
                <a:solidFill>
                  <a:srgbClr val="CB997E"/>
                </a:solidFill>
                <a:effectLst>
                  <a:outerShdw blurRad="38100" dist="38100" dir="2700000" algn="tl">
                    <a:srgbClr val="000000">
                      <a:alpha val="43137"/>
                    </a:srgbClr>
                  </a:outerShdw>
                </a:effectLst>
                <a:latin typeface="TAN Mon Cheri"/>
                <a:ea typeface="TAN Mon Cheri"/>
                <a:cs typeface="TAN Mon Cheri"/>
                <a:sym typeface="TAN Mon Cheri"/>
              </a:rPr>
              <a:t>Time Limit for Filing a GST Appeal</a:t>
            </a:r>
          </a:p>
        </p:txBody>
      </p:sp>
      <p:sp>
        <p:nvSpPr>
          <p:cNvPr id="6" name="TextBox 6"/>
          <p:cNvSpPr txBox="1"/>
          <p:nvPr/>
        </p:nvSpPr>
        <p:spPr>
          <a:xfrm>
            <a:off x="590550" y="4012253"/>
            <a:ext cx="14734638" cy="4780155"/>
          </a:xfrm>
          <a:prstGeom prst="rect">
            <a:avLst/>
          </a:prstGeom>
        </p:spPr>
        <p:txBody>
          <a:bodyPr lIns="0" tIns="0" rIns="0" bIns="0" rtlCol="0" anchor="t">
            <a:spAutoFit/>
          </a:bodyPr>
          <a:lstStyle/>
          <a:p>
            <a:pPr marL="457200" indent="-457200">
              <a:lnSpc>
                <a:spcPct val="150000"/>
              </a:lnSpc>
              <a:buFont typeface="Arial" panose="020B0604020202020204" pitchFamily="34" charset="0"/>
              <a:buChar char="•"/>
            </a:pPr>
            <a:r>
              <a:rPr lang="en-US" sz="3500" b="1" dirty="0">
                <a:solidFill>
                  <a:srgbClr val="BF7343"/>
                </a:solidFill>
                <a:latin typeface="Garet 2"/>
                <a:ea typeface="Garet 2"/>
                <a:cs typeface="Garet 2"/>
                <a:sym typeface="Garet 2"/>
              </a:rPr>
              <a:t>Normal Time Limit:</a:t>
            </a:r>
          </a:p>
          <a:p>
            <a:pPr>
              <a:lnSpc>
                <a:spcPct val="150000"/>
              </a:lnSpc>
            </a:pPr>
            <a:r>
              <a:rPr lang="en-US" sz="3500" b="1" dirty="0">
                <a:solidFill>
                  <a:srgbClr val="BF7343"/>
                </a:solidFill>
                <a:latin typeface="Garet 2"/>
                <a:ea typeface="Garet 2"/>
                <a:cs typeface="Garet 2"/>
                <a:sym typeface="Garet 2"/>
              </a:rPr>
              <a:t>	</a:t>
            </a:r>
            <a:r>
              <a:rPr lang="en-US" sz="3500" dirty="0">
                <a:solidFill>
                  <a:srgbClr val="BF7343"/>
                </a:solidFill>
                <a:latin typeface="Garet 2"/>
                <a:ea typeface="Garet 2"/>
                <a:cs typeface="Garet 2"/>
                <a:sym typeface="Garet 2"/>
              </a:rPr>
              <a:t>Appeal must be filed within 3 months from the date of 	receiving the disputed order.</a:t>
            </a:r>
          </a:p>
          <a:p>
            <a:pPr marL="457200" indent="-457200">
              <a:lnSpc>
                <a:spcPct val="150000"/>
              </a:lnSpc>
              <a:buFont typeface="Arial" panose="020B0604020202020204" pitchFamily="34" charset="0"/>
              <a:buChar char="•"/>
            </a:pPr>
            <a:r>
              <a:rPr lang="en-US" sz="3500" b="1" dirty="0">
                <a:solidFill>
                  <a:srgbClr val="BF7343"/>
                </a:solidFill>
                <a:latin typeface="Garet 2"/>
                <a:ea typeface="Garet 2"/>
                <a:cs typeface="Garet 2"/>
                <a:sym typeface="Garet 2"/>
              </a:rPr>
              <a:t>Extension Possibility:</a:t>
            </a:r>
          </a:p>
          <a:p>
            <a:pPr>
              <a:lnSpc>
                <a:spcPct val="150000"/>
              </a:lnSpc>
            </a:pPr>
            <a:r>
              <a:rPr lang="en-US" sz="3500" b="1" dirty="0">
                <a:solidFill>
                  <a:srgbClr val="BF7343"/>
                </a:solidFill>
                <a:latin typeface="Garet 2"/>
                <a:ea typeface="Garet 2"/>
                <a:cs typeface="Garet 2"/>
                <a:sym typeface="Garet 2"/>
              </a:rPr>
              <a:t>	</a:t>
            </a:r>
            <a:r>
              <a:rPr lang="en-US" sz="3500" dirty="0">
                <a:solidFill>
                  <a:srgbClr val="BF7343"/>
                </a:solidFill>
                <a:latin typeface="Garet 2"/>
                <a:ea typeface="Garet 2"/>
                <a:cs typeface="Garet 2"/>
                <a:sym typeface="Garet 2"/>
              </a:rPr>
              <a:t>Appellate Authority can condone a delay of up to 1 month 	if a valid reason is provided.</a:t>
            </a:r>
          </a:p>
        </p:txBody>
      </p:sp>
      <p:sp>
        <p:nvSpPr>
          <p:cNvPr id="7" name="Freeform 7"/>
          <p:cNvSpPr/>
          <p:nvPr/>
        </p:nvSpPr>
        <p:spPr>
          <a:xfrm>
            <a:off x="15040968" y="2439929"/>
            <a:ext cx="1444741" cy="1444741"/>
          </a:xfrm>
          <a:custGeom>
            <a:avLst/>
            <a:gdLst/>
            <a:ahLst/>
            <a:cxnLst/>
            <a:rect l="l" t="t" r="r" b="b"/>
            <a:pathLst>
              <a:path w="1444741" h="1444741">
                <a:moveTo>
                  <a:pt x="0" y="0"/>
                </a:moveTo>
                <a:lnTo>
                  <a:pt x="1444741" y="0"/>
                </a:lnTo>
                <a:lnTo>
                  <a:pt x="1444741" y="1444742"/>
                </a:lnTo>
                <a:lnTo>
                  <a:pt x="0" y="1444742"/>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pic>
        <p:nvPicPr>
          <p:cNvPr id="8" name="Picture 7">
            <a:extLst>
              <a:ext uri="{FF2B5EF4-FFF2-40B4-BE49-F238E27FC236}">
                <a16:creationId xmlns="" xmlns:a16="http://schemas.microsoft.com/office/drawing/2014/main" id="{3F8954D9-34E6-414A-A7E0-258A12183F45}"/>
              </a:ext>
            </a:extLst>
          </p:cNvPr>
          <p:cNvPicPr>
            <a:picLocks noChangeAspect="1"/>
          </p:cNvPicPr>
          <p:nvPr/>
        </p:nvPicPr>
        <p:blipFill>
          <a:blip r:embed="rId4">
            <a:extLst>
              <a:ext uri="{BEBA8EAE-BF5A-486C-A8C5-ECC9F3942E4B}">
                <a14:imgProps xmlns="" xmlns:a14="http://schemas.microsoft.com/office/drawing/2010/main">
                  <a14:imgLayer r:embed="rId5">
                    <a14:imgEffect>
                      <a14:sharpenSoften amount="100000"/>
                    </a14:imgEffect>
                  </a14:imgLayer>
                </a14:imgProps>
              </a:ext>
            </a:extLst>
          </a:blip>
          <a:stretch>
            <a:fillRect/>
          </a:stretch>
        </p:blipFill>
        <p:spPr>
          <a:xfrm>
            <a:off x="15870117" y="172889"/>
            <a:ext cx="1856228" cy="1846659"/>
          </a:xfrm>
          <a:prstGeom prst="rect">
            <a:avLst/>
          </a:prstGeom>
        </p:spPr>
      </p:pic>
    </p:spTree>
    <p:extLst>
      <p:ext uri="{BB962C8B-B14F-4D97-AF65-F5344CB8AC3E}">
        <p14:creationId xmlns="" xmlns:p14="http://schemas.microsoft.com/office/powerpoint/2010/main" val="1039713518"/>
      </p:ext>
    </p:extLst>
  </p:cSld>
  <p:clrMapOvr>
    <a:masterClrMapping/>
  </p:clrMapOvr>
  <mc:AlternateContent xmlns:mc="http://schemas.openxmlformats.org/markup-compatibility/2006">
    <mc:Choice xmlns="" xmlns:p14="http://schemas.microsoft.com/office/powerpoint/2010/main" Requires="p14">
      <p:transition spd="slow" p14:dur="1250" advClick="0">
        <p14:reveal/>
      </p:transition>
    </mc:Choice>
    <mc:Fallback>
      <p:transition spd="slow" advClick="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rot="5400000">
            <a:off x="8138038" y="-8138038"/>
            <a:ext cx="2011924" cy="18288000"/>
            <a:chOff x="0" y="0"/>
            <a:chExt cx="529889" cy="4816593"/>
          </a:xfrm>
          <a:solidFill>
            <a:srgbClr val="6B705C"/>
          </a:solidFill>
        </p:grpSpPr>
        <p:sp>
          <p:nvSpPr>
            <p:cNvPr id="3" name="Freeform 3"/>
            <p:cNvSpPr/>
            <p:nvPr/>
          </p:nvSpPr>
          <p:spPr>
            <a:xfrm>
              <a:off x="0" y="0"/>
              <a:ext cx="529889" cy="4816592"/>
            </a:xfrm>
            <a:custGeom>
              <a:avLst/>
              <a:gdLst/>
              <a:ahLst/>
              <a:cxnLst/>
              <a:rect l="l" t="t" r="r" b="b"/>
              <a:pathLst>
                <a:path w="529889" h="4816592">
                  <a:moveTo>
                    <a:pt x="0" y="0"/>
                  </a:moveTo>
                  <a:lnTo>
                    <a:pt x="529889" y="0"/>
                  </a:lnTo>
                  <a:lnTo>
                    <a:pt x="529889" y="4816592"/>
                  </a:lnTo>
                  <a:lnTo>
                    <a:pt x="0" y="4816592"/>
                  </a:lnTo>
                  <a:close/>
                </a:path>
              </a:pathLst>
            </a:custGeom>
            <a:grpFill/>
          </p:spPr>
        </p:sp>
        <p:sp>
          <p:nvSpPr>
            <p:cNvPr id="4" name="TextBox 4"/>
            <p:cNvSpPr txBox="1"/>
            <p:nvPr/>
          </p:nvSpPr>
          <p:spPr>
            <a:xfrm>
              <a:off x="0" y="-38100"/>
              <a:ext cx="529889" cy="4854693"/>
            </a:xfrm>
            <a:prstGeom prst="rect">
              <a:avLst/>
            </a:prstGeom>
            <a:grpFill/>
          </p:spPr>
          <p:txBody>
            <a:bodyPr lIns="50800" tIns="50800" rIns="50800" bIns="50800" rtlCol="0" anchor="ctr"/>
            <a:lstStyle/>
            <a:p>
              <a:pPr algn="ctr">
                <a:lnSpc>
                  <a:spcPts val="2800"/>
                </a:lnSpc>
              </a:pPr>
              <a:endParaRPr/>
            </a:p>
          </p:txBody>
        </p:sp>
      </p:grpSp>
      <p:sp>
        <p:nvSpPr>
          <p:cNvPr id="5" name="TextBox 5"/>
          <p:cNvSpPr txBox="1"/>
          <p:nvPr/>
        </p:nvSpPr>
        <p:spPr>
          <a:xfrm>
            <a:off x="32655" y="2785911"/>
            <a:ext cx="6901543" cy="6155531"/>
          </a:xfrm>
          <a:prstGeom prst="rect">
            <a:avLst/>
          </a:prstGeom>
        </p:spPr>
        <p:txBody>
          <a:bodyPr wrap="square" lIns="0" tIns="0" rIns="0" bIns="0" rtlCol="0" anchor="t">
            <a:spAutoFit/>
          </a:bodyPr>
          <a:lstStyle/>
          <a:p>
            <a:pPr>
              <a:lnSpc>
                <a:spcPts val="16800"/>
              </a:lnSpc>
            </a:pPr>
            <a:r>
              <a:rPr lang="en-US" sz="6000" b="1" dirty="0">
                <a:solidFill>
                  <a:srgbClr val="A5A58D"/>
                </a:solidFill>
                <a:effectLst>
                  <a:outerShdw blurRad="38100" dist="38100" dir="2700000" algn="tl">
                    <a:srgbClr val="000000">
                      <a:alpha val="43137"/>
                    </a:srgbClr>
                  </a:outerShdw>
                </a:effectLst>
                <a:latin typeface="TAN Mon Cheri"/>
                <a:ea typeface="TAN Mon Cheri"/>
                <a:cs typeface="TAN Mon Cheri"/>
                <a:sym typeface="TAN Mon Cheri"/>
              </a:rPr>
              <a:t>General Rules for Filing GST Appeals</a:t>
            </a:r>
          </a:p>
        </p:txBody>
      </p:sp>
      <p:sp>
        <p:nvSpPr>
          <p:cNvPr id="6" name="TextBox 6"/>
          <p:cNvSpPr txBox="1"/>
          <p:nvPr/>
        </p:nvSpPr>
        <p:spPr>
          <a:xfrm>
            <a:off x="6934198" y="2741535"/>
            <a:ext cx="11163261" cy="7203895"/>
          </a:xfrm>
          <a:prstGeom prst="rect">
            <a:avLst/>
          </a:prstGeom>
        </p:spPr>
        <p:txBody>
          <a:bodyPr wrap="square" lIns="0" tIns="0" rIns="0" bIns="0" rtlCol="0" anchor="t">
            <a:spAutoFit/>
          </a:bodyPr>
          <a:lstStyle/>
          <a:p>
            <a:pPr marL="457200" indent="-457200" algn="just">
              <a:lnSpc>
                <a:spcPct val="150000"/>
              </a:lnSpc>
              <a:buFont typeface="Arial" panose="020B0604020202020204" pitchFamily="34" charset="0"/>
              <a:buChar char="•"/>
            </a:pPr>
            <a:r>
              <a:rPr lang="en-US" sz="3500" b="1" dirty="0">
                <a:solidFill>
                  <a:srgbClr val="6B705C"/>
                </a:solidFill>
                <a:latin typeface="Garet 2"/>
                <a:ea typeface="Garet 2"/>
                <a:cs typeface="Garet 2"/>
                <a:sym typeface="Garet 2"/>
              </a:rPr>
              <a:t>Form and Fees:</a:t>
            </a:r>
          </a:p>
          <a:p>
            <a:pPr algn="just">
              <a:lnSpc>
                <a:spcPct val="150000"/>
              </a:lnSpc>
            </a:pPr>
            <a:r>
              <a:rPr lang="en-US" sz="3500" b="1" dirty="0">
                <a:solidFill>
                  <a:srgbClr val="6B705C"/>
                </a:solidFill>
                <a:latin typeface="Garet 2"/>
                <a:ea typeface="Garet 2"/>
                <a:cs typeface="Garet 2"/>
                <a:sym typeface="Garet 2"/>
              </a:rPr>
              <a:t>	</a:t>
            </a:r>
            <a:r>
              <a:rPr lang="en-US" sz="3500" dirty="0">
                <a:solidFill>
                  <a:srgbClr val="6B705C"/>
                </a:solidFill>
                <a:latin typeface="Garet 2"/>
                <a:ea typeface="Garet 2"/>
                <a:cs typeface="Garet 2"/>
                <a:sym typeface="Garet 2"/>
              </a:rPr>
              <a:t>Appeals must be submitted in prescribed 	forms.</a:t>
            </a:r>
          </a:p>
          <a:p>
            <a:pPr marL="457200" indent="-457200" algn="just">
              <a:lnSpc>
                <a:spcPct val="150000"/>
              </a:lnSpc>
              <a:buFont typeface="Arial" panose="020B0604020202020204" pitchFamily="34" charset="0"/>
              <a:buChar char="•"/>
            </a:pPr>
            <a:r>
              <a:rPr lang="en-US" sz="3500" b="1" dirty="0">
                <a:solidFill>
                  <a:srgbClr val="6B705C"/>
                </a:solidFill>
                <a:latin typeface="Garet 2"/>
                <a:ea typeface="Garet 2"/>
                <a:cs typeface="Garet 2"/>
                <a:sym typeface="Garet 2"/>
              </a:rPr>
              <a:t>Required fees include:</a:t>
            </a:r>
          </a:p>
          <a:p>
            <a:pPr marL="457200" indent="-457200" algn="just">
              <a:lnSpc>
                <a:spcPct val="150000"/>
              </a:lnSpc>
              <a:buFont typeface="Arial" panose="020B0604020202020204" pitchFamily="34" charset="0"/>
              <a:buChar char="•"/>
            </a:pPr>
            <a:r>
              <a:rPr lang="en-US" sz="3500" dirty="0">
                <a:solidFill>
                  <a:srgbClr val="6B705C"/>
                </a:solidFill>
                <a:latin typeface="Garet 2"/>
                <a:ea typeface="Garet 2"/>
                <a:cs typeface="Garet 2"/>
                <a:sym typeface="Garet 2"/>
              </a:rPr>
              <a:t>Full amount of tax, interest, fine, fee, and penalty admitted by appellant. Plus 10% of the disputed amount.</a:t>
            </a:r>
          </a:p>
          <a:p>
            <a:pPr marL="457200" indent="-457200" algn="just">
              <a:lnSpc>
                <a:spcPct val="150000"/>
              </a:lnSpc>
              <a:buFont typeface="Arial" panose="020B0604020202020204" pitchFamily="34" charset="0"/>
              <a:buChar char="•"/>
            </a:pPr>
            <a:r>
              <a:rPr lang="en-US" sz="3500" b="1" dirty="0">
                <a:solidFill>
                  <a:srgbClr val="6B705C"/>
                </a:solidFill>
                <a:latin typeface="Garet 2"/>
                <a:ea typeface="Garet 2"/>
                <a:cs typeface="Garet 2"/>
                <a:sym typeface="Garet 2"/>
              </a:rPr>
              <a:t>No fees are required if an officer or the Commissioner of GST is appealing.</a:t>
            </a:r>
            <a:endParaRPr lang="en-US" sz="3500" dirty="0">
              <a:solidFill>
                <a:srgbClr val="6B705C"/>
              </a:solidFill>
              <a:latin typeface="Garet 2"/>
              <a:ea typeface="Garet 2"/>
              <a:cs typeface="Garet 2"/>
              <a:sym typeface="Garet 2"/>
            </a:endParaRPr>
          </a:p>
        </p:txBody>
      </p:sp>
      <p:sp>
        <p:nvSpPr>
          <p:cNvPr id="7" name="Freeform 7"/>
          <p:cNvSpPr/>
          <p:nvPr/>
        </p:nvSpPr>
        <p:spPr>
          <a:xfrm>
            <a:off x="2153487" y="1232493"/>
            <a:ext cx="1558861" cy="1558861"/>
          </a:xfrm>
          <a:custGeom>
            <a:avLst/>
            <a:gdLst/>
            <a:ahLst/>
            <a:cxnLst/>
            <a:rect l="l" t="t" r="r" b="b"/>
            <a:pathLst>
              <a:path w="1558861" h="1558861">
                <a:moveTo>
                  <a:pt x="0" y="0"/>
                </a:moveTo>
                <a:lnTo>
                  <a:pt x="1558861" y="0"/>
                </a:lnTo>
                <a:lnTo>
                  <a:pt x="1558861" y="1558861"/>
                </a:lnTo>
                <a:lnTo>
                  <a:pt x="0" y="1558861"/>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pic>
        <p:nvPicPr>
          <p:cNvPr id="8" name="Picture 7">
            <a:extLst>
              <a:ext uri="{FF2B5EF4-FFF2-40B4-BE49-F238E27FC236}">
                <a16:creationId xmlns="" xmlns:a16="http://schemas.microsoft.com/office/drawing/2014/main" id="{A128C0DD-9670-4F09-914D-4F8B6EA8BF2E}"/>
              </a:ext>
            </a:extLst>
          </p:cNvPr>
          <p:cNvPicPr>
            <a:picLocks noChangeAspect="1"/>
          </p:cNvPicPr>
          <p:nvPr/>
        </p:nvPicPr>
        <p:blipFill>
          <a:blip r:embed="rId4">
            <a:extLst>
              <a:ext uri="{BEBA8EAE-BF5A-486C-A8C5-ECC9F3942E4B}">
                <a14:imgProps xmlns="" xmlns:a14="http://schemas.microsoft.com/office/drawing/2010/main">
                  <a14:imgLayer r:embed="rId5">
                    <a14:imgEffect>
                      <a14:sharpenSoften amount="100000"/>
                    </a14:imgEffect>
                  </a14:imgLayer>
                </a14:imgProps>
              </a:ext>
            </a:extLst>
          </a:blip>
          <a:stretch>
            <a:fillRect/>
          </a:stretch>
        </p:blipFill>
        <p:spPr>
          <a:xfrm>
            <a:off x="15870117" y="172889"/>
            <a:ext cx="1856228" cy="1846659"/>
          </a:xfrm>
          <a:prstGeom prst="rect">
            <a:avLst/>
          </a:prstGeom>
        </p:spPr>
      </p:pic>
    </p:spTree>
    <p:extLst>
      <p:ext uri="{BB962C8B-B14F-4D97-AF65-F5344CB8AC3E}">
        <p14:creationId xmlns="" xmlns:p14="http://schemas.microsoft.com/office/powerpoint/2010/main" val="471510205"/>
      </p:ext>
    </p:extLst>
  </p:cSld>
  <p:clrMapOvr>
    <a:masterClrMapping/>
  </p:clrMapOvr>
  <mc:AlternateContent xmlns:mc="http://schemas.openxmlformats.org/markup-compatibility/2006">
    <mc:Choice xmlns="" xmlns:p14="http://schemas.microsoft.com/office/powerpoint/2010/main" Requires="p14">
      <p:transition spd="slow" p14:dur="1250" advClick="0">
        <p14:reveal/>
      </p:transition>
    </mc:Choice>
    <mc:Fallback>
      <p:transition spd="slow" advClick="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rot="5400000">
            <a:off x="8138038" y="186192"/>
            <a:ext cx="2011924" cy="18288000"/>
            <a:chOff x="0" y="0"/>
            <a:chExt cx="529889" cy="4816593"/>
          </a:xfrm>
          <a:solidFill>
            <a:srgbClr val="CB997E"/>
          </a:solidFill>
        </p:grpSpPr>
        <p:sp>
          <p:nvSpPr>
            <p:cNvPr id="3" name="Freeform 3"/>
            <p:cNvSpPr/>
            <p:nvPr/>
          </p:nvSpPr>
          <p:spPr>
            <a:xfrm>
              <a:off x="0" y="0"/>
              <a:ext cx="529889" cy="4816592"/>
            </a:xfrm>
            <a:custGeom>
              <a:avLst/>
              <a:gdLst/>
              <a:ahLst/>
              <a:cxnLst/>
              <a:rect l="l" t="t" r="r" b="b"/>
              <a:pathLst>
                <a:path w="529889" h="4816592">
                  <a:moveTo>
                    <a:pt x="0" y="0"/>
                  </a:moveTo>
                  <a:lnTo>
                    <a:pt x="529889" y="0"/>
                  </a:lnTo>
                  <a:lnTo>
                    <a:pt x="529889" y="4816592"/>
                  </a:lnTo>
                  <a:lnTo>
                    <a:pt x="0" y="4816592"/>
                  </a:lnTo>
                  <a:close/>
                </a:path>
              </a:pathLst>
            </a:custGeom>
            <a:grpFill/>
          </p:spPr>
        </p:sp>
        <p:sp>
          <p:nvSpPr>
            <p:cNvPr id="4" name="TextBox 4"/>
            <p:cNvSpPr txBox="1"/>
            <p:nvPr/>
          </p:nvSpPr>
          <p:spPr>
            <a:xfrm>
              <a:off x="0" y="-38100"/>
              <a:ext cx="529889" cy="4854693"/>
            </a:xfrm>
            <a:prstGeom prst="rect">
              <a:avLst/>
            </a:prstGeom>
            <a:grpFill/>
          </p:spPr>
          <p:txBody>
            <a:bodyPr lIns="50800" tIns="50800" rIns="50800" bIns="50800" rtlCol="0" anchor="ctr"/>
            <a:lstStyle/>
            <a:p>
              <a:pPr algn="ctr">
                <a:lnSpc>
                  <a:spcPts val="2800"/>
                </a:lnSpc>
              </a:pPr>
              <a:endParaRPr/>
            </a:p>
          </p:txBody>
        </p:sp>
      </p:grpSp>
      <p:sp>
        <p:nvSpPr>
          <p:cNvPr id="5" name="TextBox 5"/>
          <p:cNvSpPr txBox="1"/>
          <p:nvPr/>
        </p:nvSpPr>
        <p:spPr>
          <a:xfrm>
            <a:off x="11826518" y="415413"/>
            <a:ext cx="6572689" cy="6093976"/>
          </a:xfrm>
          <a:prstGeom prst="rect">
            <a:avLst/>
          </a:prstGeom>
        </p:spPr>
        <p:txBody>
          <a:bodyPr wrap="square" lIns="0" tIns="0" rIns="0" bIns="0" rtlCol="0" anchor="t">
            <a:spAutoFit/>
          </a:bodyPr>
          <a:lstStyle/>
          <a:p>
            <a:pPr>
              <a:lnSpc>
                <a:spcPts val="16800"/>
              </a:lnSpc>
            </a:pPr>
            <a:r>
              <a:rPr lang="en-US" sz="4400" b="1" dirty="0">
                <a:solidFill>
                  <a:srgbClr val="C2794C"/>
                </a:solidFill>
                <a:effectLst>
                  <a:outerShdw blurRad="38100" dist="38100" dir="2700000" algn="tl">
                    <a:srgbClr val="000000">
                      <a:alpha val="43137"/>
                    </a:srgbClr>
                  </a:outerShdw>
                </a:effectLst>
                <a:latin typeface="TAN Mon Cheri"/>
                <a:ea typeface="TAN Mon Cheri"/>
                <a:cs typeface="TAN Mon Cheri"/>
                <a:sym typeface="TAN Mon Cheri"/>
              </a:rPr>
              <a:t>Authorised Representatives in GST Proceedings</a:t>
            </a:r>
          </a:p>
        </p:txBody>
      </p:sp>
      <p:sp>
        <p:nvSpPr>
          <p:cNvPr id="7" name="Freeform 7"/>
          <p:cNvSpPr/>
          <p:nvPr/>
        </p:nvSpPr>
        <p:spPr>
          <a:xfrm>
            <a:off x="14658764" y="7542276"/>
            <a:ext cx="1558861" cy="1558861"/>
          </a:xfrm>
          <a:custGeom>
            <a:avLst/>
            <a:gdLst/>
            <a:ahLst/>
            <a:cxnLst/>
            <a:rect l="l" t="t" r="r" b="b"/>
            <a:pathLst>
              <a:path w="1558861" h="1558861">
                <a:moveTo>
                  <a:pt x="0" y="0"/>
                </a:moveTo>
                <a:lnTo>
                  <a:pt x="1558861" y="0"/>
                </a:lnTo>
                <a:lnTo>
                  <a:pt x="1558861" y="1558861"/>
                </a:lnTo>
                <a:lnTo>
                  <a:pt x="0" y="1558861"/>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8" name="TextBox 6">
            <a:extLst>
              <a:ext uri="{FF2B5EF4-FFF2-40B4-BE49-F238E27FC236}">
                <a16:creationId xmlns="" xmlns:a16="http://schemas.microsoft.com/office/drawing/2014/main" id="{8AD643E0-E22C-48EC-AB4C-5D65E8136DC7}"/>
              </a:ext>
            </a:extLst>
          </p:cNvPr>
          <p:cNvSpPr txBox="1"/>
          <p:nvPr/>
        </p:nvSpPr>
        <p:spPr>
          <a:xfrm>
            <a:off x="514513" y="114300"/>
            <a:ext cx="10610688" cy="8263801"/>
          </a:xfrm>
          <a:prstGeom prst="rect">
            <a:avLst/>
          </a:prstGeom>
        </p:spPr>
        <p:txBody>
          <a:bodyPr wrap="square" lIns="0" tIns="0" rIns="0" bIns="0" rtlCol="0" anchor="t">
            <a:spAutoFit/>
          </a:bodyPr>
          <a:lstStyle/>
          <a:p>
            <a:pPr marL="457200" indent="-457200" algn="just">
              <a:lnSpc>
                <a:spcPct val="150000"/>
              </a:lnSpc>
              <a:buFont typeface="Arial" panose="020B0604020202020204" pitchFamily="34" charset="0"/>
              <a:buChar char="•"/>
            </a:pPr>
            <a:r>
              <a:rPr lang="en-US" sz="2400" b="1" dirty="0">
                <a:solidFill>
                  <a:srgbClr val="BF7343"/>
                </a:solidFill>
                <a:latin typeface="Garet 2"/>
                <a:ea typeface="Garet 2"/>
                <a:cs typeface="Garet 2"/>
                <a:sym typeface="Garet 2"/>
              </a:rPr>
              <a:t>Who can appear as an Authorised Representative?</a:t>
            </a:r>
          </a:p>
          <a:p>
            <a:pPr algn="just">
              <a:lnSpc>
                <a:spcPct val="150000"/>
              </a:lnSpc>
            </a:pPr>
            <a:r>
              <a:rPr lang="en-US" sz="2400" b="1" dirty="0">
                <a:solidFill>
                  <a:srgbClr val="BF7343"/>
                </a:solidFill>
                <a:latin typeface="Garet 2"/>
                <a:ea typeface="Garet 2"/>
                <a:cs typeface="Garet 2"/>
                <a:sym typeface="Garet 2"/>
              </a:rPr>
              <a:t>	</a:t>
            </a:r>
            <a:r>
              <a:rPr lang="en-US" sz="2400" dirty="0">
                <a:solidFill>
                  <a:srgbClr val="BF7343"/>
                </a:solidFill>
                <a:latin typeface="Garet 2"/>
                <a:ea typeface="Garet 2"/>
                <a:cs typeface="Garet 2"/>
                <a:sym typeface="Garet 2"/>
              </a:rPr>
              <a:t>Any person required to appear before a GST Officer, First 	Appellate Authority, or Appellate Tribunal can appoint an   	authorised representative.</a:t>
            </a:r>
          </a:p>
          <a:p>
            <a:pPr algn="just">
              <a:lnSpc>
                <a:spcPct val="150000"/>
              </a:lnSpc>
            </a:pPr>
            <a:r>
              <a:rPr lang="en-US" sz="2400" dirty="0">
                <a:solidFill>
                  <a:srgbClr val="BF7343"/>
                </a:solidFill>
                <a:latin typeface="Garet 2"/>
                <a:ea typeface="Garet 2"/>
                <a:cs typeface="Garet 2"/>
                <a:sym typeface="Garet 2"/>
              </a:rPr>
              <a:t>	Exceptions apply if personal appearance is mandated by law.</a:t>
            </a:r>
          </a:p>
          <a:p>
            <a:pPr marL="342900" indent="-342900" algn="just">
              <a:lnSpc>
                <a:spcPct val="150000"/>
              </a:lnSpc>
              <a:buFont typeface="Arial" panose="020B0604020202020204" pitchFamily="34" charset="0"/>
              <a:buChar char="•"/>
            </a:pPr>
            <a:r>
              <a:rPr lang="en-US" sz="2400" b="1" dirty="0">
                <a:solidFill>
                  <a:srgbClr val="BF7343"/>
                </a:solidFill>
                <a:latin typeface="Garet 2"/>
                <a:ea typeface="Garet 2"/>
                <a:cs typeface="Garet 2"/>
                <a:sym typeface="Garet 2"/>
              </a:rPr>
              <a:t>Types of Authorised Representatives:</a:t>
            </a:r>
          </a:p>
          <a:p>
            <a:pPr algn="just">
              <a:lnSpc>
                <a:spcPct val="150000"/>
              </a:lnSpc>
            </a:pPr>
            <a:r>
              <a:rPr lang="en-US" sz="2400" b="1" dirty="0">
                <a:solidFill>
                  <a:srgbClr val="BF7343"/>
                </a:solidFill>
                <a:latin typeface="Garet 2"/>
                <a:ea typeface="Garet 2"/>
                <a:cs typeface="Garet 2"/>
                <a:sym typeface="Garet 2"/>
              </a:rPr>
              <a:t>	</a:t>
            </a:r>
            <a:r>
              <a:rPr lang="en-US" sz="2400" dirty="0">
                <a:solidFill>
                  <a:srgbClr val="BF7343"/>
                </a:solidFill>
                <a:latin typeface="Garet 2"/>
                <a:ea typeface="Garet 2"/>
                <a:cs typeface="Garet 2"/>
                <a:sym typeface="Garet 2"/>
              </a:rPr>
              <a:t>A relative, A regular employee, A lawyer practicing in any 	court in India, A chartered accountant, cost accountant, or 	company secretary with a valid certificate of practice, A 	retired officer of the Tax Department or Excise Department 	(minimum Group-B </a:t>
            </a:r>
            <a:r>
              <a:rPr lang="en-US" sz="2400" dirty="0" err="1">
                <a:solidFill>
                  <a:srgbClr val="BF7343"/>
                </a:solidFill>
                <a:latin typeface="Garet 2"/>
                <a:ea typeface="Garet 2"/>
                <a:cs typeface="Garet 2"/>
                <a:sym typeface="Garet 2"/>
              </a:rPr>
              <a:t>gazzetted</a:t>
            </a:r>
            <a:r>
              <a:rPr lang="en-US" sz="2400" dirty="0">
                <a:solidFill>
                  <a:srgbClr val="BF7343"/>
                </a:solidFill>
                <a:latin typeface="Garet 2"/>
                <a:ea typeface="Garet 2"/>
                <a:cs typeface="Garet 2"/>
                <a:sym typeface="Garet 2"/>
              </a:rPr>
              <a:t> officer), with specific 	conditions.</a:t>
            </a:r>
          </a:p>
          <a:p>
            <a:pPr marL="342900" indent="-342900" algn="just">
              <a:lnSpc>
                <a:spcPct val="150000"/>
              </a:lnSpc>
              <a:buFont typeface="Arial" panose="020B0604020202020204" pitchFamily="34" charset="0"/>
              <a:buChar char="•"/>
            </a:pPr>
            <a:r>
              <a:rPr lang="en-US" sz="2400" b="1" dirty="0">
                <a:solidFill>
                  <a:srgbClr val="BF7343"/>
                </a:solidFill>
                <a:latin typeface="Garet 2"/>
                <a:ea typeface="Garet 2"/>
                <a:cs typeface="Garet 2"/>
                <a:sym typeface="Garet 2"/>
              </a:rPr>
              <a:t>Restrictions: </a:t>
            </a:r>
            <a:endParaRPr lang="en-US" sz="2400" dirty="0">
              <a:solidFill>
                <a:srgbClr val="BF7343"/>
              </a:solidFill>
              <a:latin typeface="Garet 2"/>
              <a:ea typeface="Garet 2"/>
              <a:cs typeface="Garet 2"/>
              <a:sym typeface="Garet 2"/>
            </a:endParaRPr>
          </a:p>
          <a:p>
            <a:pPr algn="just">
              <a:lnSpc>
                <a:spcPct val="150000"/>
              </a:lnSpc>
            </a:pPr>
            <a:r>
              <a:rPr lang="en-US" sz="2400" dirty="0">
                <a:solidFill>
                  <a:srgbClr val="BF7343"/>
                </a:solidFill>
                <a:latin typeface="Garet 2"/>
                <a:ea typeface="Garet 2"/>
                <a:cs typeface="Garet 2"/>
                <a:sym typeface="Garet 2"/>
              </a:rPr>
              <a:t>	Retired officers cannot represent within one year of 	retirement.</a:t>
            </a:r>
          </a:p>
        </p:txBody>
      </p:sp>
      <p:pic>
        <p:nvPicPr>
          <p:cNvPr id="9" name="Picture 8">
            <a:extLst>
              <a:ext uri="{FF2B5EF4-FFF2-40B4-BE49-F238E27FC236}">
                <a16:creationId xmlns="" xmlns:a16="http://schemas.microsoft.com/office/drawing/2014/main" id="{E8933D1D-4FBD-4A09-9E75-7179798C794C}"/>
              </a:ext>
            </a:extLst>
          </p:cNvPr>
          <p:cNvPicPr>
            <a:picLocks noChangeAspect="1"/>
          </p:cNvPicPr>
          <p:nvPr/>
        </p:nvPicPr>
        <p:blipFill>
          <a:blip r:embed="rId4">
            <a:extLst>
              <a:ext uri="{BEBA8EAE-BF5A-486C-A8C5-ECC9F3942E4B}">
                <a14:imgProps xmlns="" xmlns:a14="http://schemas.microsoft.com/office/drawing/2010/main">
                  <a14:imgLayer r:embed="rId5">
                    <a14:imgEffect>
                      <a14:sharpenSoften amount="100000"/>
                    </a14:imgEffect>
                  </a14:imgLayer>
                </a14:imgProps>
              </a:ext>
            </a:extLst>
          </a:blip>
          <a:stretch>
            <a:fillRect/>
          </a:stretch>
        </p:blipFill>
        <p:spPr>
          <a:xfrm>
            <a:off x="15870117" y="172889"/>
            <a:ext cx="1856228" cy="1846659"/>
          </a:xfrm>
          <a:prstGeom prst="rect">
            <a:avLst/>
          </a:prstGeom>
        </p:spPr>
      </p:pic>
    </p:spTree>
    <p:extLst>
      <p:ext uri="{BB962C8B-B14F-4D97-AF65-F5344CB8AC3E}">
        <p14:creationId xmlns="" xmlns:p14="http://schemas.microsoft.com/office/powerpoint/2010/main" val="4157168015"/>
      </p:ext>
    </p:extLst>
  </p:cSld>
  <p:clrMapOvr>
    <a:masterClrMapping/>
  </p:clrMapOvr>
  <mc:AlternateContent xmlns:mc="http://schemas.openxmlformats.org/markup-compatibility/2006">
    <mc:Choice xmlns="" xmlns:p14="http://schemas.microsoft.com/office/powerpoint/2010/main" Requires="p14">
      <p:transition spd="slow" p14:dur="1250" advClick="0">
        <p14:reveal/>
      </p:transition>
    </mc:Choice>
    <mc:Fallback>
      <p:transition spd="slow" advClick="0">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153</TotalTime>
  <Words>1640</Words>
  <Application>Microsoft Office PowerPoint</Application>
  <PresentationFormat>Custom</PresentationFormat>
  <Paragraphs>193</Paragraphs>
  <Slides>34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34</vt:i4>
      </vt:variant>
    </vt:vector>
  </HeadingPairs>
  <TitlesOfParts>
    <vt:vector size="41" baseType="lpstr">
      <vt:lpstr>Arial</vt:lpstr>
      <vt:lpstr>Calibri</vt:lpstr>
      <vt:lpstr>TAN Mon Cheri</vt:lpstr>
      <vt:lpstr>Garet 2</vt:lpstr>
      <vt:lpstr>Mangal</vt:lpstr>
      <vt:lpstr>Gilroy</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Green and Orange English Class Minimalist Lesson Presentation</dc:title>
  <dc:creator>Admin</dc:creator>
  <cp:lastModifiedBy>Admin</cp:lastModifiedBy>
  <cp:revision>22</cp:revision>
  <dcterms:created xsi:type="dcterms:W3CDTF">2006-08-16T00:00:00Z</dcterms:created>
  <dcterms:modified xsi:type="dcterms:W3CDTF">2024-07-18T06:37:09Z</dcterms:modified>
  <dc:identifier>DAGKwL832Ag</dc:identifier>
</cp:coreProperties>
</file>